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56" r:id="rId2"/>
    <p:sldId id="259" r:id="rId3"/>
    <p:sldId id="260" r:id="rId4"/>
    <p:sldId id="257" r:id="rId5"/>
    <p:sldId id="258" r:id="rId6"/>
    <p:sldId id="261" r:id="rId7"/>
    <p:sldId id="262" r:id="rId8"/>
    <p:sldId id="263" r:id="rId9"/>
    <p:sldId id="264" r:id="rId10"/>
    <p:sldId id="265" r:id="rId11"/>
    <p:sldId id="266" r:id="rId12"/>
    <p:sldId id="267" r:id="rId13"/>
    <p:sldId id="268" r:id="rId14"/>
    <p:sldId id="269" r:id="rId15"/>
    <p:sldId id="270" r:id="rId16"/>
    <p:sldId id="274" r:id="rId17"/>
    <p:sldId id="271" r:id="rId18"/>
    <p:sldId id="272" r:id="rId19"/>
    <p:sldId id="273" r:id="rId20"/>
    <p:sldId id="275" r:id="rId21"/>
    <p:sldId id="277" r:id="rId22"/>
    <p:sldId id="276" r:id="rId23"/>
    <p:sldId id="278" r:id="rId24"/>
    <p:sldId id="279" r:id="rId25"/>
  </p:sldIdLst>
  <p:sldSz cx="9144000" cy="5143500" type="screen16x9"/>
  <p:notesSz cx="6858000" cy="9144000"/>
  <p:embeddedFontLst>
    <p:embeddedFont>
      <p:font typeface="Algerian" panose="04020705040A02060702" pitchFamily="82" charset="0"/>
      <p:regular r:id="rId27"/>
    </p:embeddedFont>
    <p:embeddedFont>
      <p:font typeface="Roboto" panose="02000000000000000000" pitchFamily="2" charset="0"/>
      <p:regular r:id="rId28"/>
      <p:bold r:id="rId29"/>
      <p:italic r:id="rId30"/>
      <p:boldItalic r:id="rId31"/>
    </p:embeddedFont>
    <p:embeddedFont>
      <p:font typeface="Verdana" panose="020B0604030504040204"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0" d="100"/>
          <a:sy n="70" d="100"/>
        </p:scale>
        <p:origin x="1080" y="432"/>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1CDD55-8E6D-4C2B-BF16-D76FFFCA8887}" type="doc">
      <dgm:prSet loTypeId="urn:microsoft.com/office/officeart/2005/8/layout/bProcess3" loCatId="process" qsTypeId="urn:microsoft.com/office/officeart/2005/8/quickstyle/simple4" qsCatId="simple" csTypeId="urn:microsoft.com/office/officeart/2005/8/colors/colorful4" csCatId="colorful" phldr="1"/>
      <dgm:spPr/>
      <dgm:t>
        <a:bodyPr/>
        <a:lstStyle/>
        <a:p>
          <a:endParaRPr lang="en-US"/>
        </a:p>
      </dgm:t>
    </dgm:pt>
    <dgm:pt modelId="{4C6BCF4A-74B5-4597-BA6B-EBF056DE9A75}">
      <dgm:prSet phldrT="[Text]"/>
      <dgm:spPr>
        <a:ln w="28575">
          <a:solidFill>
            <a:schemeClr val="accent3">
              <a:lumMod val="50000"/>
            </a:schemeClr>
          </a:solidFill>
        </a:ln>
      </dgm:spPr>
      <dgm:t>
        <a:bodyPr/>
        <a:lstStyle/>
        <a:p>
          <a:r>
            <a:rPr lang="en-US" dirty="0"/>
            <a:t>Data Collection and Understanding</a:t>
          </a:r>
        </a:p>
      </dgm:t>
    </dgm:pt>
    <dgm:pt modelId="{09B3E503-23CB-4E65-8E16-82C3ECE44AEF}" type="parTrans" cxnId="{D4530200-86E3-4130-AEC5-56CF126A7145}">
      <dgm:prSet/>
      <dgm:spPr/>
      <dgm:t>
        <a:bodyPr/>
        <a:lstStyle/>
        <a:p>
          <a:endParaRPr lang="en-US"/>
        </a:p>
      </dgm:t>
    </dgm:pt>
    <dgm:pt modelId="{2C8DE9A4-6DAE-4586-B658-6AFCBAAF5F9B}" type="sibTrans" cxnId="{D4530200-86E3-4130-AEC5-56CF126A7145}">
      <dgm:prSet>
        <dgm:style>
          <a:lnRef idx="3">
            <a:schemeClr val="accent2"/>
          </a:lnRef>
          <a:fillRef idx="0">
            <a:schemeClr val="accent2"/>
          </a:fillRef>
          <a:effectRef idx="2">
            <a:schemeClr val="accent2"/>
          </a:effectRef>
          <a:fontRef idx="minor">
            <a:schemeClr val="tx1"/>
          </a:fontRef>
        </dgm:style>
      </dgm:prSet>
      <dgm:spPr/>
      <dgm:t>
        <a:bodyPr/>
        <a:lstStyle/>
        <a:p>
          <a:endParaRPr lang="en-US"/>
        </a:p>
      </dgm:t>
    </dgm:pt>
    <dgm:pt modelId="{004E403B-7B3F-48D0-BA98-0060A160A4C5}">
      <dgm:prSet phldrT="[Text]"/>
      <dgm:spPr>
        <a:ln w="38100">
          <a:solidFill>
            <a:schemeClr val="bg1">
              <a:lumMod val="60000"/>
              <a:lumOff val="40000"/>
            </a:schemeClr>
          </a:solidFill>
        </a:ln>
      </dgm:spPr>
      <dgm:t>
        <a:bodyPr/>
        <a:lstStyle/>
        <a:p>
          <a:r>
            <a:rPr lang="en-US" dirty="0"/>
            <a:t>Data Wrangling &amp; Feature Engineering</a:t>
          </a:r>
        </a:p>
      </dgm:t>
    </dgm:pt>
    <dgm:pt modelId="{D265C446-C928-4B8F-A6A1-0FEB668098BE}" type="parTrans" cxnId="{8E4554B6-6253-4C76-A380-389DD89DA42B}">
      <dgm:prSet/>
      <dgm:spPr/>
      <dgm:t>
        <a:bodyPr/>
        <a:lstStyle/>
        <a:p>
          <a:endParaRPr lang="en-US"/>
        </a:p>
      </dgm:t>
    </dgm:pt>
    <dgm:pt modelId="{5D24F442-CFB6-48EC-A71A-29949667D57E}" type="sibTrans" cxnId="{8E4554B6-6253-4C76-A380-389DD89DA42B}">
      <dgm:prSet>
        <dgm:style>
          <a:lnRef idx="3">
            <a:schemeClr val="accent2"/>
          </a:lnRef>
          <a:fillRef idx="0">
            <a:schemeClr val="accent2"/>
          </a:fillRef>
          <a:effectRef idx="2">
            <a:schemeClr val="accent2"/>
          </a:effectRef>
          <a:fontRef idx="minor">
            <a:schemeClr val="tx1"/>
          </a:fontRef>
        </dgm:style>
      </dgm:prSet>
      <dgm:spPr/>
      <dgm:t>
        <a:bodyPr/>
        <a:lstStyle/>
        <a:p>
          <a:endParaRPr lang="en-US"/>
        </a:p>
      </dgm:t>
    </dgm:pt>
    <dgm:pt modelId="{1C40817D-9FD3-4F9D-A1A9-B8C22EA2EA00}">
      <dgm:prSet phldrT="[Text]"/>
      <dgm:spPr>
        <a:ln w="38100">
          <a:solidFill>
            <a:srgbClr val="FFFF00"/>
          </a:solidFill>
        </a:ln>
      </dgm:spPr>
      <dgm:t>
        <a:bodyPr/>
        <a:lstStyle/>
        <a:p>
          <a:r>
            <a:rPr lang="en-US" dirty="0"/>
            <a:t>EDA</a:t>
          </a:r>
        </a:p>
      </dgm:t>
    </dgm:pt>
    <dgm:pt modelId="{7DFF084F-7D71-40E2-ABC9-010513FB8076}" type="parTrans" cxnId="{E4F9601C-B4D7-4198-AD4E-72B04973B873}">
      <dgm:prSet/>
      <dgm:spPr/>
      <dgm:t>
        <a:bodyPr/>
        <a:lstStyle/>
        <a:p>
          <a:endParaRPr lang="en-US"/>
        </a:p>
      </dgm:t>
    </dgm:pt>
    <dgm:pt modelId="{A4DED33C-CA63-46ED-83FD-C67D8E09A8B1}" type="sibTrans" cxnId="{E4F9601C-B4D7-4198-AD4E-72B04973B873}">
      <dgm:prSet>
        <dgm:style>
          <a:lnRef idx="3">
            <a:schemeClr val="accent2"/>
          </a:lnRef>
          <a:fillRef idx="0">
            <a:schemeClr val="accent2"/>
          </a:fillRef>
          <a:effectRef idx="2">
            <a:schemeClr val="accent2"/>
          </a:effectRef>
          <a:fontRef idx="minor">
            <a:schemeClr val="tx1"/>
          </a:fontRef>
        </dgm:style>
      </dgm:prSet>
      <dgm:spPr/>
      <dgm:t>
        <a:bodyPr/>
        <a:lstStyle/>
        <a:p>
          <a:endParaRPr lang="en-US"/>
        </a:p>
      </dgm:t>
    </dgm:pt>
    <dgm:pt modelId="{4160D8DC-3BCA-496F-B824-6C6AFC55F94C}">
      <dgm:prSet phldrT="[Text]"/>
      <dgm:spPr>
        <a:gradFill flip="none" rotWithShape="0">
          <a:gsLst>
            <a:gs pos="0">
              <a:schemeClr val="tx2">
                <a:lumMod val="75000"/>
                <a:tint val="66000"/>
                <a:satMod val="160000"/>
              </a:schemeClr>
            </a:gs>
            <a:gs pos="50000">
              <a:schemeClr val="tx2">
                <a:lumMod val="75000"/>
                <a:tint val="44500"/>
                <a:satMod val="160000"/>
              </a:schemeClr>
            </a:gs>
            <a:gs pos="100000">
              <a:schemeClr val="tx2">
                <a:lumMod val="75000"/>
                <a:tint val="23500"/>
                <a:satMod val="160000"/>
              </a:schemeClr>
            </a:gs>
          </a:gsLst>
          <a:lin ang="10800000" scaled="1"/>
          <a:tileRect/>
        </a:gradFill>
        <a:ln w="38100">
          <a:solidFill>
            <a:srgbClr val="002060"/>
          </a:solidFill>
        </a:ln>
      </dgm:spPr>
      <dgm:t>
        <a:bodyPr/>
        <a:lstStyle/>
        <a:p>
          <a:r>
            <a:rPr lang="en-US" dirty="0"/>
            <a:t>Preparation of data for model building. </a:t>
          </a:r>
        </a:p>
      </dgm:t>
    </dgm:pt>
    <dgm:pt modelId="{07FE92B6-826C-4E64-9DC6-1F07957950F1}" type="parTrans" cxnId="{07AFFCF3-73A7-4CA3-8A4C-054CF6301952}">
      <dgm:prSet/>
      <dgm:spPr/>
      <dgm:t>
        <a:bodyPr/>
        <a:lstStyle/>
        <a:p>
          <a:endParaRPr lang="en-US"/>
        </a:p>
      </dgm:t>
    </dgm:pt>
    <dgm:pt modelId="{6D166AEC-155C-479E-B854-9BD94F3C7DD1}" type="sibTrans" cxnId="{07AFFCF3-73A7-4CA3-8A4C-054CF6301952}">
      <dgm:prSet>
        <dgm:style>
          <a:lnRef idx="3">
            <a:schemeClr val="accent2"/>
          </a:lnRef>
          <a:fillRef idx="0">
            <a:schemeClr val="accent2"/>
          </a:fillRef>
          <a:effectRef idx="2">
            <a:schemeClr val="accent2"/>
          </a:effectRef>
          <a:fontRef idx="minor">
            <a:schemeClr val="tx1"/>
          </a:fontRef>
        </dgm:style>
      </dgm:prSet>
      <dgm:spPr/>
      <dgm:t>
        <a:bodyPr/>
        <a:lstStyle/>
        <a:p>
          <a:endParaRPr lang="en-US"/>
        </a:p>
      </dgm:t>
    </dgm:pt>
    <dgm:pt modelId="{6775EF80-B594-4205-AD85-71F59E145695}">
      <dgm:prSet phldrT="[Text]"/>
      <dgm:spPr>
        <a:gradFill flip="none" rotWithShape="0">
          <a:gsLst>
            <a:gs pos="0">
              <a:schemeClr val="accent4">
                <a:hueOff val="7302524"/>
                <a:satOff val="0"/>
                <a:lumOff val="-23843"/>
                <a:alphaOff val="0"/>
                <a:tint val="100000"/>
                <a:shade val="100000"/>
                <a:satMod val="130000"/>
              </a:schemeClr>
            </a:gs>
            <a:gs pos="100000">
              <a:schemeClr val="accent4">
                <a:hueOff val="7302524"/>
                <a:satOff val="0"/>
                <a:lumOff val="-23843"/>
                <a:alphaOff val="0"/>
                <a:tint val="50000"/>
                <a:shade val="100000"/>
                <a:satMod val="350000"/>
              </a:schemeClr>
            </a:gs>
          </a:gsLst>
          <a:path path="circle">
            <a:fillToRect l="50000" t="50000" r="50000" b="50000"/>
          </a:path>
          <a:tileRect/>
        </a:gradFill>
        <a:ln w="38100">
          <a:solidFill>
            <a:schemeClr val="tx1">
              <a:lumMod val="60000"/>
              <a:lumOff val="40000"/>
            </a:schemeClr>
          </a:solidFill>
        </a:ln>
      </dgm:spPr>
      <dgm:t>
        <a:bodyPr/>
        <a:lstStyle/>
        <a:p>
          <a:r>
            <a:rPr lang="en-US" dirty="0"/>
            <a:t>Model Selection and Evaluation</a:t>
          </a:r>
        </a:p>
      </dgm:t>
    </dgm:pt>
    <dgm:pt modelId="{C91A45A7-C1F1-40D5-BF54-295FD7F17CC8}" type="parTrans" cxnId="{793ED969-3329-441D-96C4-84E02359557F}">
      <dgm:prSet/>
      <dgm:spPr/>
      <dgm:t>
        <a:bodyPr/>
        <a:lstStyle/>
        <a:p>
          <a:endParaRPr lang="en-US"/>
        </a:p>
      </dgm:t>
    </dgm:pt>
    <dgm:pt modelId="{3697C00A-BA23-415A-A768-81A16A948AA3}" type="sibTrans" cxnId="{793ED969-3329-441D-96C4-84E02359557F}">
      <dgm:prSet>
        <dgm:style>
          <a:lnRef idx="3">
            <a:schemeClr val="accent2"/>
          </a:lnRef>
          <a:fillRef idx="0">
            <a:schemeClr val="accent2"/>
          </a:fillRef>
          <a:effectRef idx="2">
            <a:schemeClr val="accent2"/>
          </a:effectRef>
          <a:fontRef idx="minor">
            <a:schemeClr val="tx1"/>
          </a:fontRef>
        </dgm:style>
      </dgm:prSet>
      <dgm:spPr/>
      <dgm:t>
        <a:bodyPr/>
        <a:lstStyle/>
        <a:p>
          <a:endParaRPr lang="en-US"/>
        </a:p>
      </dgm:t>
    </dgm:pt>
    <dgm:pt modelId="{6FA5D9A9-9E74-49BF-B70C-AFAD297A10F7}">
      <dgm:prSet phldrT="[Text]">
        <dgm:style>
          <a:lnRef idx="0">
            <a:schemeClr val="accent5"/>
          </a:lnRef>
          <a:fillRef idx="3">
            <a:schemeClr val="accent5"/>
          </a:fillRef>
          <a:effectRef idx="3">
            <a:schemeClr val="accent5"/>
          </a:effectRef>
          <a:fontRef idx="minor">
            <a:schemeClr val="lt1"/>
          </a:fontRef>
        </dgm:style>
      </dgm:prSet>
      <dgm:spPr>
        <a:gradFill flip="none" rotWithShape="0">
          <a:gsLst>
            <a:gs pos="0">
              <a:schemeClr val="accent5">
                <a:tint val="100000"/>
                <a:shade val="100000"/>
                <a:satMod val="130000"/>
              </a:schemeClr>
            </a:gs>
            <a:gs pos="100000">
              <a:schemeClr val="accent5">
                <a:tint val="50000"/>
                <a:shade val="100000"/>
                <a:satMod val="350000"/>
              </a:schemeClr>
            </a:gs>
          </a:gsLst>
          <a:lin ang="18900000" scaled="1"/>
          <a:tileRect/>
        </a:gradFill>
        <a:effectLst>
          <a:glow rad="228600">
            <a:schemeClr val="accent5">
              <a:satMod val="175000"/>
              <a:alpha val="40000"/>
            </a:schemeClr>
          </a:glow>
          <a:innerShdw blurRad="63500" dist="50800" dir="13500000">
            <a:prstClr val="black">
              <a:alpha val="50000"/>
            </a:prstClr>
          </a:innerShdw>
        </a:effectLst>
      </dgm:spPr>
      <dgm:t>
        <a:bodyPr/>
        <a:lstStyle/>
        <a:p>
          <a:r>
            <a:rPr lang="en-US" dirty="0"/>
            <a:t> </a:t>
          </a:r>
          <a:r>
            <a:rPr lang="en-US" b="1" dirty="0">
              <a:solidFill>
                <a:srgbClr val="7030A0"/>
              </a:solidFill>
            </a:rPr>
            <a:t>Conclusions</a:t>
          </a:r>
        </a:p>
      </dgm:t>
    </dgm:pt>
    <dgm:pt modelId="{CF39AA5A-1019-4160-B506-55D80616E366}" type="parTrans" cxnId="{78AF4700-76F9-488A-976F-559531AD9D3C}">
      <dgm:prSet/>
      <dgm:spPr/>
      <dgm:t>
        <a:bodyPr/>
        <a:lstStyle/>
        <a:p>
          <a:endParaRPr lang="en-US"/>
        </a:p>
      </dgm:t>
    </dgm:pt>
    <dgm:pt modelId="{5797F81E-9D27-48CE-8828-940918593D47}" type="sibTrans" cxnId="{78AF4700-76F9-488A-976F-559531AD9D3C}">
      <dgm:prSet/>
      <dgm:spPr/>
      <dgm:t>
        <a:bodyPr/>
        <a:lstStyle/>
        <a:p>
          <a:endParaRPr lang="en-US"/>
        </a:p>
      </dgm:t>
    </dgm:pt>
    <dgm:pt modelId="{D37790A9-F7D9-4851-BA67-B7E073CBA5DE}" type="pres">
      <dgm:prSet presAssocID="{281CDD55-8E6D-4C2B-BF16-D76FFFCA8887}" presName="Name0" presStyleCnt="0">
        <dgm:presLayoutVars>
          <dgm:dir/>
          <dgm:resizeHandles val="exact"/>
        </dgm:presLayoutVars>
      </dgm:prSet>
      <dgm:spPr/>
    </dgm:pt>
    <dgm:pt modelId="{C41B6428-8C21-4D80-A1D4-BD49EE55C5EB}" type="pres">
      <dgm:prSet presAssocID="{4C6BCF4A-74B5-4597-BA6B-EBF056DE9A75}" presName="node" presStyleLbl="node1" presStyleIdx="0" presStyleCnt="6" custScaleX="86073" custScaleY="95216" custLinFactNeighborX="-1446" custLinFactNeighborY="-107">
        <dgm:presLayoutVars>
          <dgm:bulletEnabled val="1"/>
        </dgm:presLayoutVars>
      </dgm:prSet>
      <dgm:spPr/>
    </dgm:pt>
    <dgm:pt modelId="{745B4DAC-0FE8-4E7D-B2CE-8252117A14BE}" type="pres">
      <dgm:prSet presAssocID="{2C8DE9A4-6DAE-4586-B658-6AFCBAAF5F9B}" presName="sibTrans" presStyleLbl="sibTrans1D1" presStyleIdx="0" presStyleCnt="5"/>
      <dgm:spPr/>
    </dgm:pt>
    <dgm:pt modelId="{9F80D032-3BED-4E11-B70F-DBDD13D5AB04}" type="pres">
      <dgm:prSet presAssocID="{2C8DE9A4-6DAE-4586-B658-6AFCBAAF5F9B}" presName="connectorText" presStyleLbl="sibTrans1D1" presStyleIdx="0" presStyleCnt="5"/>
      <dgm:spPr/>
    </dgm:pt>
    <dgm:pt modelId="{3DA5AD9A-4D45-45DA-BF4D-9DA4E32CE1BB}" type="pres">
      <dgm:prSet presAssocID="{004E403B-7B3F-48D0-BA98-0060A160A4C5}" presName="node" presStyleLbl="node1" presStyleIdx="1" presStyleCnt="6" custLinFactNeighborX="6772" custLinFactNeighborY="-713">
        <dgm:presLayoutVars>
          <dgm:bulletEnabled val="1"/>
        </dgm:presLayoutVars>
      </dgm:prSet>
      <dgm:spPr/>
    </dgm:pt>
    <dgm:pt modelId="{736D0B0F-05DB-4C77-9F45-2E50A083BEFA}" type="pres">
      <dgm:prSet presAssocID="{5D24F442-CFB6-48EC-A71A-29949667D57E}" presName="sibTrans" presStyleLbl="sibTrans1D1" presStyleIdx="1" presStyleCnt="5"/>
      <dgm:spPr/>
    </dgm:pt>
    <dgm:pt modelId="{DD010312-EE73-43C8-8F36-274B200D9E4D}" type="pres">
      <dgm:prSet presAssocID="{5D24F442-CFB6-48EC-A71A-29949667D57E}" presName="connectorText" presStyleLbl="sibTrans1D1" presStyleIdx="1" presStyleCnt="5"/>
      <dgm:spPr/>
    </dgm:pt>
    <dgm:pt modelId="{555A5117-C512-4955-914E-A7C822F9DB94}" type="pres">
      <dgm:prSet presAssocID="{1C40817D-9FD3-4F9D-A1A9-B8C22EA2EA00}" presName="node" presStyleLbl="node1" presStyleIdx="2" presStyleCnt="6" custLinFactNeighborX="35165">
        <dgm:presLayoutVars>
          <dgm:bulletEnabled val="1"/>
        </dgm:presLayoutVars>
      </dgm:prSet>
      <dgm:spPr/>
    </dgm:pt>
    <dgm:pt modelId="{21ED6B9D-1F79-4484-ADE9-88705C1126DF}" type="pres">
      <dgm:prSet presAssocID="{A4DED33C-CA63-46ED-83FD-C67D8E09A8B1}" presName="sibTrans" presStyleLbl="sibTrans1D1" presStyleIdx="2" presStyleCnt="5"/>
      <dgm:spPr/>
    </dgm:pt>
    <dgm:pt modelId="{D61D6881-3CE7-4991-B15C-7387375E8244}" type="pres">
      <dgm:prSet presAssocID="{A4DED33C-CA63-46ED-83FD-C67D8E09A8B1}" presName="connectorText" presStyleLbl="sibTrans1D1" presStyleIdx="2" presStyleCnt="5"/>
      <dgm:spPr/>
    </dgm:pt>
    <dgm:pt modelId="{6FDD0554-AEFA-4403-A6E1-9B80618AC257}" type="pres">
      <dgm:prSet presAssocID="{4160D8DC-3BCA-496F-B824-6C6AFC55F94C}" presName="node" presStyleLbl="node1" presStyleIdx="3" presStyleCnt="6" custLinFactNeighborX="4882" custLinFactNeighborY="0">
        <dgm:presLayoutVars>
          <dgm:bulletEnabled val="1"/>
        </dgm:presLayoutVars>
      </dgm:prSet>
      <dgm:spPr/>
    </dgm:pt>
    <dgm:pt modelId="{F8D1CD44-DB8E-4DBF-A63E-8F959137D490}" type="pres">
      <dgm:prSet presAssocID="{6D166AEC-155C-479E-B854-9BD94F3C7DD1}" presName="sibTrans" presStyleLbl="sibTrans1D1" presStyleIdx="3" presStyleCnt="5"/>
      <dgm:spPr/>
    </dgm:pt>
    <dgm:pt modelId="{F5700640-464C-4BBA-B801-F1AB60B86C05}" type="pres">
      <dgm:prSet presAssocID="{6D166AEC-155C-479E-B854-9BD94F3C7DD1}" presName="connectorText" presStyleLbl="sibTrans1D1" presStyleIdx="3" presStyleCnt="5"/>
      <dgm:spPr/>
    </dgm:pt>
    <dgm:pt modelId="{BA580F22-48D3-4571-8D99-2942132B43A3}" type="pres">
      <dgm:prSet presAssocID="{6775EF80-B594-4205-AD85-71F59E145695}" presName="node" presStyleLbl="node1" presStyleIdx="4" presStyleCnt="6">
        <dgm:presLayoutVars>
          <dgm:bulletEnabled val="1"/>
        </dgm:presLayoutVars>
      </dgm:prSet>
      <dgm:spPr/>
    </dgm:pt>
    <dgm:pt modelId="{23501CD4-5F40-4EFB-8371-493AC5B0C7F3}" type="pres">
      <dgm:prSet presAssocID="{3697C00A-BA23-415A-A768-81A16A948AA3}" presName="sibTrans" presStyleLbl="sibTrans1D1" presStyleIdx="4" presStyleCnt="5"/>
      <dgm:spPr/>
    </dgm:pt>
    <dgm:pt modelId="{8D8C819B-A3D2-4DC8-A733-D632DD482AD3}" type="pres">
      <dgm:prSet presAssocID="{3697C00A-BA23-415A-A768-81A16A948AA3}" presName="connectorText" presStyleLbl="sibTrans1D1" presStyleIdx="4" presStyleCnt="5"/>
      <dgm:spPr/>
    </dgm:pt>
    <dgm:pt modelId="{0B798275-8843-4AE9-9BD6-18D68BF3D123}" type="pres">
      <dgm:prSet presAssocID="{6FA5D9A9-9E74-49BF-B70C-AFAD297A10F7}" presName="node" presStyleLbl="node1" presStyleIdx="5" presStyleCnt="6" custLinFactNeighborX="370" custLinFactNeighborY="109">
        <dgm:presLayoutVars>
          <dgm:bulletEnabled val="1"/>
        </dgm:presLayoutVars>
      </dgm:prSet>
      <dgm:spPr/>
    </dgm:pt>
  </dgm:ptLst>
  <dgm:cxnLst>
    <dgm:cxn modelId="{D4530200-86E3-4130-AEC5-56CF126A7145}" srcId="{281CDD55-8E6D-4C2B-BF16-D76FFFCA8887}" destId="{4C6BCF4A-74B5-4597-BA6B-EBF056DE9A75}" srcOrd="0" destOrd="0" parTransId="{09B3E503-23CB-4E65-8E16-82C3ECE44AEF}" sibTransId="{2C8DE9A4-6DAE-4586-B658-6AFCBAAF5F9B}"/>
    <dgm:cxn modelId="{78AF4700-76F9-488A-976F-559531AD9D3C}" srcId="{281CDD55-8E6D-4C2B-BF16-D76FFFCA8887}" destId="{6FA5D9A9-9E74-49BF-B70C-AFAD297A10F7}" srcOrd="5" destOrd="0" parTransId="{CF39AA5A-1019-4160-B506-55D80616E366}" sibTransId="{5797F81E-9D27-48CE-8828-940918593D47}"/>
    <dgm:cxn modelId="{3B916E07-ED02-491D-BD59-3776F2E1CB26}" type="presOf" srcId="{4C6BCF4A-74B5-4597-BA6B-EBF056DE9A75}" destId="{C41B6428-8C21-4D80-A1D4-BD49EE55C5EB}" srcOrd="0" destOrd="0" presId="urn:microsoft.com/office/officeart/2005/8/layout/bProcess3"/>
    <dgm:cxn modelId="{A7ABA80F-8391-4238-B301-4F0D4C5E8F27}" type="presOf" srcId="{6D166AEC-155C-479E-B854-9BD94F3C7DD1}" destId="{F5700640-464C-4BBA-B801-F1AB60B86C05}" srcOrd="1" destOrd="0" presId="urn:microsoft.com/office/officeart/2005/8/layout/bProcess3"/>
    <dgm:cxn modelId="{52C9CE12-DC16-4F1E-BC61-947A2F1BA0CE}" type="presOf" srcId="{5D24F442-CFB6-48EC-A71A-29949667D57E}" destId="{DD010312-EE73-43C8-8F36-274B200D9E4D}" srcOrd="1" destOrd="0" presId="urn:microsoft.com/office/officeart/2005/8/layout/bProcess3"/>
    <dgm:cxn modelId="{E4F9601C-B4D7-4198-AD4E-72B04973B873}" srcId="{281CDD55-8E6D-4C2B-BF16-D76FFFCA8887}" destId="{1C40817D-9FD3-4F9D-A1A9-B8C22EA2EA00}" srcOrd="2" destOrd="0" parTransId="{7DFF084F-7D71-40E2-ABC9-010513FB8076}" sibTransId="{A4DED33C-CA63-46ED-83FD-C67D8E09A8B1}"/>
    <dgm:cxn modelId="{1413A62A-348C-495F-AEB2-61991C3EE3AF}" type="presOf" srcId="{4160D8DC-3BCA-496F-B824-6C6AFC55F94C}" destId="{6FDD0554-AEFA-4403-A6E1-9B80618AC257}" srcOrd="0" destOrd="0" presId="urn:microsoft.com/office/officeart/2005/8/layout/bProcess3"/>
    <dgm:cxn modelId="{01F9442F-2A3F-4776-AA54-78CC351FAE97}" type="presOf" srcId="{281CDD55-8E6D-4C2B-BF16-D76FFFCA8887}" destId="{D37790A9-F7D9-4851-BA67-B7E073CBA5DE}" srcOrd="0" destOrd="0" presId="urn:microsoft.com/office/officeart/2005/8/layout/bProcess3"/>
    <dgm:cxn modelId="{610D0A3C-C500-4163-9542-6B5393ED5C71}" type="presOf" srcId="{004E403B-7B3F-48D0-BA98-0060A160A4C5}" destId="{3DA5AD9A-4D45-45DA-BF4D-9DA4E32CE1BB}" srcOrd="0" destOrd="0" presId="urn:microsoft.com/office/officeart/2005/8/layout/bProcess3"/>
    <dgm:cxn modelId="{DC7E8044-A360-470E-9B50-F1D2DC31952A}" type="presOf" srcId="{3697C00A-BA23-415A-A768-81A16A948AA3}" destId="{23501CD4-5F40-4EFB-8371-493AC5B0C7F3}" srcOrd="0" destOrd="0" presId="urn:microsoft.com/office/officeart/2005/8/layout/bProcess3"/>
    <dgm:cxn modelId="{793ED969-3329-441D-96C4-84E02359557F}" srcId="{281CDD55-8E6D-4C2B-BF16-D76FFFCA8887}" destId="{6775EF80-B594-4205-AD85-71F59E145695}" srcOrd="4" destOrd="0" parTransId="{C91A45A7-C1F1-40D5-BF54-295FD7F17CC8}" sibTransId="{3697C00A-BA23-415A-A768-81A16A948AA3}"/>
    <dgm:cxn modelId="{03849F54-4FF2-45F0-A964-4BDCFBC8CF53}" type="presOf" srcId="{A4DED33C-CA63-46ED-83FD-C67D8E09A8B1}" destId="{D61D6881-3CE7-4991-B15C-7387375E8244}" srcOrd="1" destOrd="0" presId="urn:microsoft.com/office/officeart/2005/8/layout/bProcess3"/>
    <dgm:cxn modelId="{6B209B79-372D-4B77-BDBD-57E2DA58BB29}" type="presOf" srcId="{6FA5D9A9-9E74-49BF-B70C-AFAD297A10F7}" destId="{0B798275-8843-4AE9-9BD6-18D68BF3D123}" srcOrd="0" destOrd="0" presId="urn:microsoft.com/office/officeart/2005/8/layout/bProcess3"/>
    <dgm:cxn modelId="{B9F0408D-D57E-431F-B92B-FEEA14C09F00}" type="presOf" srcId="{2C8DE9A4-6DAE-4586-B658-6AFCBAAF5F9B}" destId="{745B4DAC-0FE8-4E7D-B2CE-8252117A14BE}" srcOrd="0" destOrd="0" presId="urn:microsoft.com/office/officeart/2005/8/layout/bProcess3"/>
    <dgm:cxn modelId="{0C8903AC-D301-4E83-9166-BAE882B3F07E}" type="presOf" srcId="{2C8DE9A4-6DAE-4586-B658-6AFCBAAF5F9B}" destId="{9F80D032-3BED-4E11-B70F-DBDD13D5AB04}" srcOrd="1" destOrd="0" presId="urn:microsoft.com/office/officeart/2005/8/layout/bProcess3"/>
    <dgm:cxn modelId="{463EC0B2-AE9A-4881-A56C-9FE4BAFB8A7A}" type="presOf" srcId="{A4DED33C-CA63-46ED-83FD-C67D8E09A8B1}" destId="{21ED6B9D-1F79-4484-ADE9-88705C1126DF}" srcOrd="0" destOrd="0" presId="urn:microsoft.com/office/officeart/2005/8/layout/bProcess3"/>
    <dgm:cxn modelId="{8E4554B6-6253-4C76-A380-389DD89DA42B}" srcId="{281CDD55-8E6D-4C2B-BF16-D76FFFCA8887}" destId="{004E403B-7B3F-48D0-BA98-0060A160A4C5}" srcOrd="1" destOrd="0" parTransId="{D265C446-C928-4B8F-A6A1-0FEB668098BE}" sibTransId="{5D24F442-CFB6-48EC-A71A-29949667D57E}"/>
    <dgm:cxn modelId="{28C48EBC-0F88-4D1A-854B-DD1817F5B149}" type="presOf" srcId="{3697C00A-BA23-415A-A768-81A16A948AA3}" destId="{8D8C819B-A3D2-4DC8-A733-D632DD482AD3}" srcOrd="1" destOrd="0" presId="urn:microsoft.com/office/officeart/2005/8/layout/bProcess3"/>
    <dgm:cxn modelId="{1F8BB0BD-330B-44BB-90D3-823077B9153F}" type="presOf" srcId="{5D24F442-CFB6-48EC-A71A-29949667D57E}" destId="{736D0B0F-05DB-4C77-9F45-2E50A083BEFA}" srcOrd="0" destOrd="0" presId="urn:microsoft.com/office/officeart/2005/8/layout/bProcess3"/>
    <dgm:cxn modelId="{A7ACC4D3-534E-4140-8A52-8CBF8DB2A29C}" type="presOf" srcId="{1C40817D-9FD3-4F9D-A1A9-B8C22EA2EA00}" destId="{555A5117-C512-4955-914E-A7C822F9DB94}" srcOrd="0" destOrd="0" presId="urn:microsoft.com/office/officeart/2005/8/layout/bProcess3"/>
    <dgm:cxn modelId="{C98467D6-5819-4DE8-B4EE-5D9CFC39A43C}" type="presOf" srcId="{6775EF80-B594-4205-AD85-71F59E145695}" destId="{BA580F22-48D3-4571-8D99-2942132B43A3}" srcOrd="0" destOrd="0" presId="urn:microsoft.com/office/officeart/2005/8/layout/bProcess3"/>
    <dgm:cxn modelId="{054869E2-3326-43B8-A5AA-21297E448907}" type="presOf" srcId="{6D166AEC-155C-479E-B854-9BD94F3C7DD1}" destId="{F8D1CD44-DB8E-4DBF-A63E-8F959137D490}" srcOrd="0" destOrd="0" presId="urn:microsoft.com/office/officeart/2005/8/layout/bProcess3"/>
    <dgm:cxn modelId="{07AFFCF3-73A7-4CA3-8A4C-054CF6301952}" srcId="{281CDD55-8E6D-4C2B-BF16-D76FFFCA8887}" destId="{4160D8DC-3BCA-496F-B824-6C6AFC55F94C}" srcOrd="3" destOrd="0" parTransId="{07FE92B6-826C-4E64-9DC6-1F07957950F1}" sibTransId="{6D166AEC-155C-479E-B854-9BD94F3C7DD1}"/>
    <dgm:cxn modelId="{2C20A88F-A601-49CE-A0AE-8BF14F9258BF}" type="presParOf" srcId="{D37790A9-F7D9-4851-BA67-B7E073CBA5DE}" destId="{C41B6428-8C21-4D80-A1D4-BD49EE55C5EB}" srcOrd="0" destOrd="0" presId="urn:microsoft.com/office/officeart/2005/8/layout/bProcess3"/>
    <dgm:cxn modelId="{80A445AB-CAE1-4573-9CC8-40490008FC0A}" type="presParOf" srcId="{D37790A9-F7D9-4851-BA67-B7E073CBA5DE}" destId="{745B4DAC-0FE8-4E7D-B2CE-8252117A14BE}" srcOrd="1" destOrd="0" presId="urn:microsoft.com/office/officeart/2005/8/layout/bProcess3"/>
    <dgm:cxn modelId="{233987BA-6B73-4E23-8261-0B40BFFFE23B}" type="presParOf" srcId="{745B4DAC-0FE8-4E7D-B2CE-8252117A14BE}" destId="{9F80D032-3BED-4E11-B70F-DBDD13D5AB04}" srcOrd="0" destOrd="0" presId="urn:microsoft.com/office/officeart/2005/8/layout/bProcess3"/>
    <dgm:cxn modelId="{7DE89480-1912-435B-9849-D3D3D9453213}" type="presParOf" srcId="{D37790A9-F7D9-4851-BA67-B7E073CBA5DE}" destId="{3DA5AD9A-4D45-45DA-BF4D-9DA4E32CE1BB}" srcOrd="2" destOrd="0" presId="urn:microsoft.com/office/officeart/2005/8/layout/bProcess3"/>
    <dgm:cxn modelId="{2FD888CD-ECAE-4A3A-9AAE-6CE38E7E018E}" type="presParOf" srcId="{D37790A9-F7D9-4851-BA67-B7E073CBA5DE}" destId="{736D0B0F-05DB-4C77-9F45-2E50A083BEFA}" srcOrd="3" destOrd="0" presId="urn:microsoft.com/office/officeart/2005/8/layout/bProcess3"/>
    <dgm:cxn modelId="{0680DAFB-6004-4F87-BDA5-C0D5E168345E}" type="presParOf" srcId="{736D0B0F-05DB-4C77-9F45-2E50A083BEFA}" destId="{DD010312-EE73-43C8-8F36-274B200D9E4D}" srcOrd="0" destOrd="0" presId="urn:microsoft.com/office/officeart/2005/8/layout/bProcess3"/>
    <dgm:cxn modelId="{77D387AE-4A95-4E14-B10B-A740CEDCAC00}" type="presParOf" srcId="{D37790A9-F7D9-4851-BA67-B7E073CBA5DE}" destId="{555A5117-C512-4955-914E-A7C822F9DB94}" srcOrd="4" destOrd="0" presId="urn:microsoft.com/office/officeart/2005/8/layout/bProcess3"/>
    <dgm:cxn modelId="{719EA64F-D06E-4ED8-A55C-DE61D62EA67A}" type="presParOf" srcId="{D37790A9-F7D9-4851-BA67-B7E073CBA5DE}" destId="{21ED6B9D-1F79-4484-ADE9-88705C1126DF}" srcOrd="5" destOrd="0" presId="urn:microsoft.com/office/officeart/2005/8/layout/bProcess3"/>
    <dgm:cxn modelId="{9615E2B5-B691-43EC-A4FF-91E1741891C3}" type="presParOf" srcId="{21ED6B9D-1F79-4484-ADE9-88705C1126DF}" destId="{D61D6881-3CE7-4991-B15C-7387375E8244}" srcOrd="0" destOrd="0" presId="urn:microsoft.com/office/officeart/2005/8/layout/bProcess3"/>
    <dgm:cxn modelId="{ACFE6DFF-F15D-4D2A-B014-1435BEC22F4B}" type="presParOf" srcId="{D37790A9-F7D9-4851-BA67-B7E073CBA5DE}" destId="{6FDD0554-AEFA-4403-A6E1-9B80618AC257}" srcOrd="6" destOrd="0" presId="urn:microsoft.com/office/officeart/2005/8/layout/bProcess3"/>
    <dgm:cxn modelId="{9513D33E-4948-457B-B04C-196D4AE5B981}" type="presParOf" srcId="{D37790A9-F7D9-4851-BA67-B7E073CBA5DE}" destId="{F8D1CD44-DB8E-4DBF-A63E-8F959137D490}" srcOrd="7" destOrd="0" presId="urn:microsoft.com/office/officeart/2005/8/layout/bProcess3"/>
    <dgm:cxn modelId="{FC029DF8-5B29-4C98-8FD9-7C6E081EFFB3}" type="presParOf" srcId="{F8D1CD44-DB8E-4DBF-A63E-8F959137D490}" destId="{F5700640-464C-4BBA-B801-F1AB60B86C05}" srcOrd="0" destOrd="0" presId="urn:microsoft.com/office/officeart/2005/8/layout/bProcess3"/>
    <dgm:cxn modelId="{0778CD1E-3AE2-4375-90B5-5DD21FDF5BB6}" type="presParOf" srcId="{D37790A9-F7D9-4851-BA67-B7E073CBA5DE}" destId="{BA580F22-48D3-4571-8D99-2942132B43A3}" srcOrd="8" destOrd="0" presId="urn:microsoft.com/office/officeart/2005/8/layout/bProcess3"/>
    <dgm:cxn modelId="{904CEFEA-764E-4B45-9B17-CD7D036D85E8}" type="presParOf" srcId="{D37790A9-F7D9-4851-BA67-B7E073CBA5DE}" destId="{23501CD4-5F40-4EFB-8371-493AC5B0C7F3}" srcOrd="9" destOrd="0" presId="urn:microsoft.com/office/officeart/2005/8/layout/bProcess3"/>
    <dgm:cxn modelId="{B06D14FD-86C9-4178-8066-7A8DE870C87C}" type="presParOf" srcId="{23501CD4-5F40-4EFB-8371-493AC5B0C7F3}" destId="{8D8C819B-A3D2-4DC8-A733-D632DD482AD3}" srcOrd="0" destOrd="0" presId="urn:microsoft.com/office/officeart/2005/8/layout/bProcess3"/>
    <dgm:cxn modelId="{B386476B-E612-493F-962E-36883138B9F4}" type="presParOf" srcId="{D37790A9-F7D9-4851-BA67-B7E073CBA5DE}" destId="{0B798275-8843-4AE9-9BD6-18D68BF3D123}"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5B4DAC-0FE8-4E7D-B2CE-8252117A14BE}">
      <dsp:nvSpPr>
        <dsp:cNvPr id="0" name=""/>
        <dsp:cNvSpPr/>
      </dsp:nvSpPr>
      <dsp:spPr>
        <a:xfrm>
          <a:off x="1965166" y="635128"/>
          <a:ext cx="677891" cy="91440"/>
        </a:xfrm>
        <a:custGeom>
          <a:avLst/>
          <a:gdLst/>
          <a:ahLst/>
          <a:cxnLst/>
          <a:rect l="0" t="0" r="0" b="0"/>
          <a:pathLst>
            <a:path>
              <a:moveTo>
                <a:pt x="0" y="45811"/>
              </a:moveTo>
              <a:lnTo>
                <a:pt x="356045" y="45811"/>
              </a:lnTo>
              <a:lnTo>
                <a:pt x="356045" y="45720"/>
              </a:lnTo>
              <a:lnTo>
                <a:pt x="677891" y="45720"/>
              </a:lnTo>
            </a:path>
          </a:pathLst>
        </a:custGeom>
        <a:noFill/>
        <a:ln w="38100" cap="flat" cmpd="sng" algn="ctr">
          <a:solidFill>
            <a:schemeClr val="accent2"/>
          </a:solidFill>
          <a:prstDash val="solid"/>
          <a:tailEnd type="arrow"/>
        </a:ln>
        <a:effectLst>
          <a:outerShdw blurRad="40000" dist="23000" dir="5400000" rotWithShape="0">
            <a:srgbClr val="000000">
              <a:alpha val="35000"/>
            </a:srgbClr>
          </a:outerShdw>
        </a:effectLst>
      </dsp:spPr>
      <dsp:style>
        <a:lnRef idx="3">
          <a:schemeClr val="accent2"/>
        </a:lnRef>
        <a:fillRef idx="0">
          <a:schemeClr val="accent2"/>
        </a:fillRef>
        <a:effectRef idx="2">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86400" y="678239"/>
        <a:ext cx="35424" cy="5219"/>
      </dsp:txXfrm>
    </dsp:sp>
    <dsp:sp modelId="{C41B6428-8C21-4D80-A1D4-BD49EE55C5EB}">
      <dsp:nvSpPr>
        <dsp:cNvPr id="0" name=""/>
        <dsp:cNvSpPr/>
      </dsp:nvSpPr>
      <dsp:spPr>
        <a:xfrm>
          <a:off x="13542" y="32663"/>
          <a:ext cx="1953423" cy="1296554"/>
        </a:xfrm>
        <a:prstGeom prst="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w="28575">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Data Collection and Understanding</a:t>
          </a:r>
        </a:p>
      </dsp:txBody>
      <dsp:txXfrm>
        <a:off x="13542" y="32663"/>
        <a:ext cx="1953423" cy="1296554"/>
      </dsp:txXfrm>
    </dsp:sp>
    <dsp:sp modelId="{736D0B0F-05DB-4C77-9F45-2E50A083BEFA}">
      <dsp:nvSpPr>
        <dsp:cNvPr id="0" name=""/>
        <dsp:cNvSpPr/>
      </dsp:nvSpPr>
      <dsp:spPr>
        <a:xfrm>
          <a:off x="4943154" y="635128"/>
          <a:ext cx="700126" cy="91440"/>
        </a:xfrm>
        <a:custGeom>
          <a:avLst/>
          <a:gdLst/>
          <a:ahLst/>
          <a:cxnLst/>
          <a:rect l="0" t="0" r="0" b="0"/>
          <a:pathLst>
            <a:path>
              <a:moveTo>
                <a:pt x="0" y="45720"/>
              </a:moveTo>
              <a:lnTo>
                <a:pt x="367163" y="45720"/>
              </a:lnTo>
              <a:lnTo>
                <a:pt x="367163" y="47268"/>
              </a:lnTo>
              <a:lnTo>
                <a:pt x="700126" y="47268"/>
              </a:lnTo>
            </a:path>
          </a:pathLst>
        </a:custGeom>
        <a:noFill/>
        <a:ln w="38100" cap="flat" cmpd="sng" algn="ctr">
          <a:solidFill>
            <a:schemeClr val="accent2"/>
          </a:solidFill>
          <a:prstDash val="solid"/>
          <a:tailEnd type="arrow"/>
        </a:ln>
        <a:effectLst>
          <a:outerShdw blurRad="40000" dist="23000" dir="5400000" rotWithShape="0">
            <a:srgbClr val="000000">
              <a:alpha val="35000"/>
            </a:srgbClr>
          </a:outerShdw>
        </a:effectLst>
      </dsp:spPr>
      <dsp:style>
        <a:lnRef idx="3">
          <a:schemeClr val="accent2"/>
        </a:lnRef>
        <a:fillRef idx="0">
          <a:schemeClr val="accent2"/>
        </a:fillRef>
        <a:effectRef idx="2">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74949" y="678239"/>
        <a:ext cx="36536" cy="5219"/>
      </dsp:txXfrm>
    </dsp:sp>
    <dsp:sp modelId="{3DA5AD9A-4D45-45DA-BF4D-9DA4E32CE1BB}">
      <dsp:nvSpPr>
        <dsp:cNvPr id="0" name=""/>
        <dsp:cNvSpPr/>
      </dsp:nvSpPr>
      <dsp:spPr>
        <a:xfrm>
          <a:off x="2675458" y="0"/>
          <a:ext cx="2269496" cy="1361697"/>
        </a:xfrm>
        <a:prstGeom prst="rect">
          <a:avLst/>
        </a:prstGeom>
        <a:gradFill rotWithShape="0">
          <a:gsLst>
            <a:gs pos="0">
              <a:schemeClr val="accent4">
                <a:hueOff val="1825631"/>
                <a:satOff val="0"/>
                <a:lumOff val="-5961"/>
                <a:alphaOff val="0"/>
                <a:tint val="100000"/>
                <a:shade val="100000"/>
                <a:satMod val="130000"/>
              </a:schemeClr>
            </a:gs>
            <a:gs pos="100000">
              <a:schemeClr val="accent4">
                <a:hueOff val="1825631"/>
                <a:satOff val="0"/>
                <a:lumOff val="-5961"/>
                <a:alphaOff val="0"/>
                <a:tint val="50000"/>
                <a:shade val="100000"/>
                <a:satMod val="350000"/>
              </a:schemeClr>
            </a:gs>
          </a:gsLst>
          <a:lin ang="16200000" scaled="0"/>
        </a:gradFill>
        <a:ln w="38100">
          <a:solidFill>
            <a:schemeClr val="bg1">
              <a:lumMod val="60000"/>
              <a:lumOff val="4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Data Wrangling &amp; Feature Engineering</a:t>
          </a:r>
        </a:p>
      </dsp:txBody>
      <dsp:txXfrm>
        <a:off x="2675458" y="0"/>
        <a:ext cx="2269496" cy="1361697"/>
      </dsp:txXfrm>
    </dsp:sp>
    <dsp:sp modelId="{21ED6B9D-1F79-4484-ADE9-88705C1126DF}">
      <dsp:nvSpPr>
        <dsp:cNvPr id="0" name=""/>
        <dsp:cNvSpPr/>
      </dsp:nvSpPr>
      <dsp:spPr>
        <a:xfrm>
          <a:off x="1291904" y="1361446"/>
          <a:ext cx="5518524" cy="491384"/>
        </a:xfrm>
        <a:custGeom>
          <a:avLst/>
          <a:gdLst/>
          <a:ahLst/>
          <a:cxnLst/>
          <a:rect l="0" t="0" r="0" b="0"/>
          <a:pathLst>
            <a:path>
              <a:moveTo>
                <a:pt x="5518524" y="0"/>
              </a:moveTo>
              <a:lnTo>
                <a:pt x="5518524" y="262792"/>
              </a:lnTo>
              <a:lnTo>
                <a:pt x="0" y="262792"/>
              </a:lnTo>
              <a:lnTo>
                <a:pt x="0" y="491384"/>
              </a:lnTo>
            </a:path>
          </a:pathLst>
        </a:custGeom>
        <a:noFill/>
        <a:ln w="38100" cap="flat" cmpd="sng" algn="ctr">
          <a:solidFill>
            <a:schemeClr val="accent2"/>
          </a:solidFill>
          <a:prstDash val="solid"/>
          <a:tailEnd type="arrow"/>
        </a:ln>
        <a:effectLst>
          <a:outerShdw blurRad="40000" dist="23000" dir="5400000" rotWithShape="0">
            <a:srgbClr val="000000">
              <a:alpha val="35000"/>
            </a:srgbClr>
          </a:outerShdw>
        </a:effectLst>
      </dsp:spPr>
      <dsp:style>
        <a:lnRef idx="3">
          <a:schemeClr val="accent2"/>
        </a:lnRef>
        <a:fillRef idx="0">
          <a:schemeClr val="accent2"/>
        </a:fillRef>
        <a:effectRef idx="2">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2588" y="1604528"/>
        <a:ext cx="277157" cy="5219"/>
      </dsp:txXfrm>
    </dsp:sp>
    <dsp:sp modelId="{555A5117-C512-4955-914E-A7C822F9DB94}">
      <dsp:nvSpPr>
        <dsp:cNvPr id="0" name=""/>
        <dsp:cNvSpPr/>
      </dsp:nvSpPr>
      <dsp:spPr>
        <a:xfrm>
          <a:off x="5675681" y="1548"/>
          <a:ext cx="2269496" cy="1361697"/>
        </a:xfrm>
        <a:prstGeom prst="rect">
          <a:avLst/>
        </a:prstGeom>
        <a:gradFill rotWithShape="0">
          <a:gsLst>
            <a:gs pos="0">
              <a:schemeClr val="accent4">
                <a:hueOff val="3651262"/>
                <a:satOff val="0"/>
                <a:lumOff val="-11922"/>
                <a:alphaOff val="0"/>
                <a:tint val="100000"/>
                <a:shade val="100000"/>
                <a:satMod val="130000"/>
              </a:schemeClr>
            </a:gs>
            <a:gs pos="100000">
              <a:schemeClr val="accent4">
                <a:hueOff val="3651262"/>
                <a:satOff val="0"/>
                <a:lumOff val="-11922"/>
                <a:alphaOff val="0"/>
                <a:tint val="50000"/>
                <a:shade val="100000"/>
                <a:satMod val="350000"/>
              </a:schemeClr>
            </a:gs>
          </a:gsLst>
          <a:lin ang="16200000" scaled="0"/>
        </a:gradFill>
        <a:ln w="38100">
          <a:solidFill>
            <a:srgbClr val="FFFF00"/>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EDA</a:t>
          </a:r>
        </a:p>
      </dsp:txBody>
      <dsp:txXfrm>
        <a:off x="5675681" y="1548"/>
        <a:ext cx="2269496" cy="1361697"/>
      </dsp:txXfrm>
    </dsp:sp>
    <dsp:sp modelId="{F8D1CD44-DB8E-4DBF-A63E-8F959137D490}">
      <dsp:nvSpPr>
        <dsp:cNvPr id="0" name=""/>
        <dsp:cNvSpPr/>
      </dsp:nvSpPr>
      <dsp:spPr>
        <a:xfrm>
          <a:off x="2424853" y="2520359"/>
          <a:ext cx="380587" cy="91440"/>
        </a:xfrm>
        <a:custGeom>
          <a:avLst/>
          <a:gdLst/>
          <a:ahLst/>
          <a:cxnLst/>
          <a:rect l="0" t="0" r="0" b="0"/>
          <a:pathLst>
            <a:path>
              <a:moveTo>
                <a:pt x="0" y="45720"/>
              </a:moveTo>
              <a:lnTo>
                <a:pt x="380587" y="45720"/>
              </a:lnTo>
            </a:path>
          </a:pathLst>
        </a:custGeom>
        <a:noFill/>
        <a:ln w="38100" cap="flat" cmpd="sng" algn="ctr">
          <a:solidFill>
            <a:schemeClr val="accent2"/>
          </a:solidFill>
          <a:prstDash val="solid"/>
          <a:tailEnd type="arrow"/>
        </a:ln>
        <a:effectLst>
          <a:outerShdw blurRad="40000" dist="23000" dir="5400000" rotWithShape="0">
            <a:srgbClr val="000000">
              <a:alpha val="35000"/>
            </a:srgbClr>
          </a:outerShdw>
        </a:effectLst>
      </dsp:spPr>
      <dsp:style>
        <a:lnRef idx="3">
          <a:schemeClr val="accent2"/>
        </a:lnRef>
        <a:fillRef idx="0">
          <a:schemeClr val="accent2"/>
        </a:fillRef>
        <a:effectRef idx="2">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04867" y="2563469"/>
        <a:ext cx="20559" cy="5219"/>
      </dsp:txXfrm>
    </dsp:sp>
    <dsp:sp modelId="{6FDD0554-AEFA-4403-A6E1-9B80618AC257}">
      <dsp:nvSpPr>
        <dsp:cNvPr id="0" name=""/>
        <dsp:cNvSpPr/>
      </dsp:nvSpPr>
      <dsp:spPr>
        <a:xfrm>
          <a:off x="157156" y="1885230"/>
          <a:ext cx="2269496" cy="1361697"/>
        </a:xfrm>
        <a:prstGeom prst="rect">
          <a:avLst/>
        </a:prstGeom>
        <a:gradFill flip="none" rotWithShape="0">
          <a:gsLst>
            <a:gs pos="0">
              <a:schemeClr val="tx2">
                <a:lumMod val="75000"/>
                <a:tint val="66000"/>
                <a:satMod val="160000"/>
              </a:schemeClr>
            </a:gs>
            <a:gs pos="50000">
              <a:schemeClr val="tx2">
                <a:lumMod val="75000"/>
                <a:tint val="44500"/>
                <a:satMod val="160000"/>
              </a:schemeClr>
            </a:gs>
            <a:gs pos="100000">
              <a:schemeClr val="tx2">
                <a:lumMod val="75000"/>
                <a:tint val="23500"/>
                <a:satMod val="160000"/>
              </a:schemeClr>
            </a:gs>
          </a:gsLst>
          <a:lin ang="10800000" scaled="1"/>
          <a:tileRect/>
        </a:gradFill>
        <a:ln w="38100">
          <a:solidFill>
            <a:srgbClr val="002060"/>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Preparation of data for model building. </a:t>
          </a:r>
        </a:p>
      </dsp:txBody>
      <dsp:txXfrm>
        <a:off x="157156" y="1885230"/>
        <a:ext cx="2269496" cy="1361697"/>
      </dsp:txXfrm>
    </dsp:sp>
    <dsp:sp modelId="{23501CD4-5F40-4EFB-8371-493AC5B0C7F3}">
      <dsp:nvSpPr>
        <dsp:cNvPr id="0" name=""/>
        <dsp:cNvSpPr/>
      </dsp:nvSpPr>
      <dsp:spPr>
        <a:xfrm>
          <a:off x="5105537" y="2520359"/>
          <a:ext cx="499781" cy="91440"/>
        </a:xfrm>
        <a:custGeom>
          <a:avLst/>
          <a:gdLst/>
          <a:ahLst/>
          <a:cxnLst/>
          <a:rect l="0" t="0" r="0" b="0"/>
          <a:pathLst>
            <a:path>
              <a:moveTo>
                <a:pt x="0" y="45720"/>
              </a:moveTo>
              <a:lnTo>
                <a:pt x="266990" y="45720"/>
              </a:lnTo>
              <a:lnTo>
                <a:pt x="266990" y="47204"/>
              </a:lnTo>
              <a:lnTo>
                <a:pt x="499781" y="47204"/>
              </a:lnTo>
            </a:path>
          </a:pathLst>
        </a:custGeom>
        <a:noFill/>
        <a:ln w="38100" cap="flat" cmpd="sng" algn="ctr">
          <a:solidFill>
            <a:schemeClr val="accent2"/>
          </a:solidFill>
          <a:prstDash val="solid"/>
          <a:tailEnd type="arrow"/>
        </a:ln>
        <a:effectLst>
          <a:outerShdw blurRad="40000" dist="23000" dir="5400000" rotWithShape="0">
            <a:srgbClr val="000000">
              <a:alpha val="35000"/>
            </a:srgbClr>
          </a:outerShdw>
        </a:effectLst>
      </dsp:spPr>
      <dsp:style>
        <a:lnRef idx="3">
          <a:schemeClr val="accent2"/>
        </a:lnRef>
        <a:fillRef idx="0">
          <a:schemeClr val="accent2"/>
        </a:fillRef>
        <a:effectRef idx="2">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42168" y="2563469"/>
        <a:ext cx="26519" cy="5219"/>
      </dsp:txXfrm>
    </dsp:sp>
    <dsp:sp modelId="{BA580F22-48D3-4571-8D99-2942132B43A3}">
      <dsp:nvSpPr>
        <dsp:cNvPr id="0" name=""/>
        <dsp:cNvSpPr/>
      </dsp:nvSpPr>
      <dsp:spPr>
        <a:xfrm>
          <a:off x="2837840" y="1885230"/>
          <a:ext cx="2269496" cy="1361697"/>
        </a:xfrm>
        <a:prstGeom prst="rect">
          <a:avLst/>
        </a:prstGeom>
        <a:gradFill flip="none" rotWithShape="0">
          <a:gsLst>
            <a:gs pos="0">
              <a:schemeClr val="accent4">
                <a:hueOff val="7302524"/>
                <a:satOff val="0"/>
                <a:lumOff val="-23843"/>
                <a:alphaOff val="0"/>
                <a:tint val="100000"/>
                <a:shade val="100000"/>
                <a:satMod val="130000"/>
              </a:schemeClr>
            </a:gs>
            <a:gs pos="100000">
              <a:schemeClr val="accent4">
                <a:hueOff val="7302524"/>
                <a:satOff val="0"/>
                <a:lumOff val="-23843"/>
                <a:alphaOff val="0"/>
                <a:tint val="50000"/>
                <a:shade val="100000"/>
                <a:satMod val="350000"/>
              </a:schemeClr>
            </a:gs>
          </a:gsLst>
          <a:path path="circle">
            <a:fillToRect l="50000" t="50000" r="50000" b="50000"/>
          </a:path>
          <a:tileRect/>
        </a:gradFill>
        <a:ln w="38100">
          <a:solidFill>
            <a:schemeClr val="tx1">
              <a:lumMod val="60000"/>
              <a:lumOff val="4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Model Selection and Evaluation</a:t>
          </a:r>
        </a:p>
      </dsp:txBody>
      <dsp:txXfrm>
        <a:off x="2837840" y="1885230"/>
        <a:ext cx="2269496" cy="1361697"/>
      </dsp:txXfrm>
    </dsp:sp>
    <dsp:sp modelId="{0B798275-8843-4AE9-9BD6-18D68BF3D123}">
      <dsp:nvSpPr>
        <dsp:cNvPr id="0" name=""/>
        <dsp:cNvSpPr/>
      </dsp:nvSpPr>
      <dsp:spPr>
        <a:xfrm>
          <a:off x="5637718" y="1886714"/>
          <a:ext cx="2269496" cy="1361697"/>
        </a:xfrm>
        <a:prstGeom prst="rect">
          <a:avLst/>
        </a:prstGeom>
        <a:gradFill flip="none" rotWithShape="0">
          <a:gsLst>
            <a:gs pos="0">
              <a:schemeClr val="accent5">
                <a:tint val="100000"/>
                <a:shade val="100000"/>
                <a:satMod val="130000"/>
              </a:schemeClr>
            </a:gs>
            <a:gs pos="100000">
              <a:schemeClr val="accent5">
                <a:tint val="50000"/>
                <a:shade val="100000"/>
                <a:satMod val="350000"/>
              </a:schemeClr>
            </a:gs>
          </a:gsLst>
          <a:lin ang="18900000" scaled="1"/>
          <a:tileRect/>
        </a:gradFill>
        <a:ln>
          <a:noFill/>
        </a:ln>
        <a:effectLst>
          <a:glow rad="228600">
            <a:schemeClr val="accent5">
              <a:satMod val="175000"/>
              <a:alpha val="40000"/>
            </a:schemeClr>
          </a:glow>
          <a:innerShdw blurRad="63500" dist="50800" dir="13500000">
            <a:prstClr val="black">
              <a:alpha val="50000"/>
            </a:prstClr>
          </a:innerShdw>
        </a:effectLst>
        <a:scene3d>
          <a:camera prst="orthographicFront">
            <a:rot lat="0" lon="0" rev="0"/>
          </a:camera>
          <a:lightRig rig="threePt" dir="t">
            <a:rot lat="0" lon="0" rev="1200000"/>
          </a:lightRig>
        </a:scene3d>
        <a:sp3d>
          <a:bevelT w="63500" h="25400"/>
        </a:sp3d>
      </dsp:spPr>
      <dsp:style>
        <a:lnRef idx="0">
          <a:schemeClr val="accent5"/>
        </a:lnRef>
        <a:fillRef idx="3">
          <a:schemeClr val="accent5"/>
        </a:fillRef>
        <a:effectRef idx="3">
          <a:schemeClr val="accent5"/>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 </a:t>
          </a:r>
          <a:r>
            <a:rPr lang="en-US" sz="2000" b="1" kern="1200" dirty="0">
              <a:solidFill>
                <a:srgbClr val="7030A0"/>
              </a:solidFill>
            </a:rPr>
            <a:t>Conclusions</a:t>
          </a:r>
        </a:p>
      </dsp:txBody>
      <dsp:txXfrm>
        <a:off x="5637718" y="1886714"/>
        <a:ext cx="2269496" cy="1361697"/>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1"/>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1.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1.xml"/><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2" name="Picture 1">
            <a:extLst>
              <a:ext uri="{FF2B5EF4-FFF2-40B4-BE49-F238E27FC236}">
                <a16:creationId xmlns:a16="http://schemas.microsoft.com/office/drawing/2014/main" id="{545EDCB0-76EB-F377-072B-096542657C7A}"/>
              </a:ext>
            </a:extLst>
          </p:cNvPr>
          <p:cNvPicPr>
            <a:picLocks noChangeAspect="1"/>
          </p:cNvPicPr>
          <p:nvPr/>
        </p:nvPicPr>
        <p:blipFill>
          <a:blip r:embed="rId3"/>
          <a:stretch>
            <a:fillRect/>
          </a:stretch>
        </p:blipFill>
        <p:spPr>
          <a:xfrm>
            <a:off x="647700" y="345831"/>
            <a:ext cx="7848600" cy="4451838"/>
          </a:xfrm>
          <a:prstGeom prst="round2DiagRect">
            <a:avLst>
              <a:gd name="adj1" fmla="val 0"/>
              <a:gd name="adj2" fmla="val 25419"/>
            </a:avLst>
          </a:prstGeom>
          <a:ln w="88900" cap="sq">
            <a:solidFill>
              <a:srgbClr val="FFFFFF"/>
            </a:solidFill>
            <a:miter lim="800000"/>
          </a:ln>
          <a:effectLst>
            <a:outerShdw blurRad="254000" algn="tl" rotWithShape="0">
              <a:srgbClr val="000000">
                <a:alpha val="43000"/>
              </a:srgbClr>
            </a:outerShdw>
          </a:effectLst>
        </p:spPr>
      </p:pic>
      <p:pic>
        <p:nvPicPr>
          <p:cNvPr id="7" name="Picture 6">
            <a:extLst>
              <a:ext uri="{FF2B5EF4-FFF2-40B4-BE49-F238E27FC236}">
                <a16:creationId xmlns:a16="http://schemas.microsoft.com/office/drawing/2014/main" id="{DE145A46-ABE9-247A-73C7-9195761EB179}"/>
              </a:ext>
            </a:extLst>
          </p:cNvPr>
          <p:cNvPicPr>
            <a:picLocks noChangeAspect="1"/>
          </p:cNvPicPr>
          <p:nvPr/>
        </p:nvPicPr>
        <p:blipFill>
          <a:blip r:embed="rId4"/>
          <a:stretch>
            <a:fillRect/>
          </a:stretch>
        </p:blipFill>
        <p:spPr>
          <a:xfrm rot="21162836">
            <a:off x="6022943" y="2299860"/>
            <a:ext cx="1883831" cy="2295856"/>
          </a:xfrm>
          <a:prstGeom prst="rect">
            <a:avLst/>
          </a:prstGeom>
          <a:ln w="762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3" name="object 2">
            <a:extLst>
              <a:ext uri="{FF2B5EF4-FFF2-40B4-BE49-F238E27FC236}">
                <a16:creationId xmlns:a16="http://schemas.microsoft.com/office/drawing/2014/main" id="{A2FD9CBA-B185-979C-F20C-7B39E8DDBBD1}"/>
              </a:ext>
            </a:extLst>
          </p:cNvPr>
          <p:cNvSpPr txBox="1">
            <a:spLocks/>
          </p:cNvSpPr>
          <p:nvPr/>
        </p:nvSpPr>
        <p:spPr>
          <a:xfrm>
            <a:off x="1164227" y="594930"/>
            <a:ext cx="6619603" cy="1502976"/>
          </a:xfrm>
          <a:prstGeom prst="rect">
            <a:avLst/>
          </a:prstGeom>
          <a:ln w="57150"/>
          <a:effectLst>
            <a:glow rad="228600">
              <a:schemeClr val="accent2">
                <a:satMod val="175000"/>
                <a:alpha val="40000"/>
              </a:schemeClr>
            </a:glow>
            <a:outerShdw blurRad="40000" dist="20000" dir="5400000" rotWithShape="0">
              <a:srgbClr val="000000">
                <a:alpha val="38000"/>
              </a:srgbClr>
            </a:outerShdw>
          </a:effectLst>
        </p:spPr>
        <p:style>
          <a:lnRef idx="1">
            <a:schemeClr val="accent3"/>
          </a:lnRef>
          <a:fillRef idx="1001">
            <a:schemeClr val="dk2"/>
          </a:fillRef>
          <a:effectRef idx="1">
            <a:schemeClr val="accent3"/>
          </a:effectRef>
          <a:fontRef idx="minor">
            <a:schemeClr val="dk1"/>
          </a:fontRef>
        </p:style>
        <p:txBody>
          <a:bodyPr spcFirstLastPara="1" vert="horz" wrap="square" lIns="0" tIns="12700" rIns="0" bIns="0" rtlCol="0" anchor="b"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288290">
              <a:spcBef>
                <a:spcPts val="100"/>
              </a:spcBef>
            </a:pPr>
            <a:r>
              <a:rPr lang="en-US" sz="2400" b="1" dirty="0">
                <a:ln w="6600">
                  <a:solidFill>
                    <a:schemeClr val="accent2"/>
                  </a:solidFill>
                  <a:prstDash val="solid"/>
                </a:ln>
                <a:solidFill>
                  <a:srgbClr val="FF0000"/>
                </a:solidFill>
                <a:effectLst>
                  <a:outerShdw dist="38100" dir="2700000" algn="tl" rotWithShape="0">
                    <a:schemeClr val="accent2"/>
                  </a:outerShdw>
                </a:effectLst>
              </a:rPr>
              <a:t>Capstone Project</a:t>
            </a:r>
            <a:r>
              <a:rPr lang="en-US" sz="2400" b="1" dirty="0">
                <a:ln w="6600">
                  <a:solidFill>
                    <a:schemeClr val="accent2"/>
                  </a:solidFill>
                  <a:prstDash val="solid"/>
                </a:ln>
                <a:solidFill>
                  <a:srgbClr val="FFFFFF"/>
                </a:solidFill>
                <a:effectLst>
                  <a:outerShdw dist="38100" dir="2700000" algn="tl" rotWithShape="0">
                    <a:schemeClr val="accent2"/>
                  </a:outerShdw>
                </a:effectLst>
              </a:rPr>
              <a:t>                                                                   </a:t>
            </a:r>
            <a:r>
              <a:rPr lang="en-US" sz="2400" b="1" spc="-114" dirty="0">
                <a:solidFill>
                  <a:srgbClr val="124F5C"/>
                </a:solidFill>
                <a:latin typeface="Algerian" pitchFamily="82" charset="0"/>
                <a:ea typeface="+mj-ea"/>
              </a:rPr>
              <a:t>Bike SHARING DEMAND Prediction   </a:t>
            </a:r>
            <a:r>
              <a:rPr lang="en-US" sz="2400" b="1" spc="-114" dirty="0">
                <a:solidFill>
                  <a:srgbClr val="124F5C"/>
                </a:solidFill>
                <a:latin typeface="Algerian" pitchFamily="82" charset="0"/>
                <a:ea typeface="+mj-ea"/>
                <a:sym typeface="Montserrat"/>
              </a:rPr>
              <a:t>(Supervised Machine Learning Regression)</a:t>
            </a:r>
            <a:br>
              <a:rPr lang="en-US" sz="2400" b="1" dirty="0">
                <a:ln w="6600">
                  <a:solidFill>
                    <a:schemeClr val="accent2"/>
                  </a:solidFill>
                  <a:prstDash val="solid"/>
                </a:ln>
                <a:solidFill>
                  <a:schemeClr val="accent5">
                    <a:lumMod val="60000"/>
                    <a:lumOff val="40000"/>
                  </a:schemeClr>
                </a:solidFill>
                <a:effectLst>
                  <a:outerShdw dist="38100" dir="2700000" algn="tl" rotWithShape="0">
                    <a:schemeClr val="accent2"/>
                  </a:outerShdw>
                </a:effectLst>
                <a:latin typeface="Algerian" pitchFamily="82" charset="0"/>
                <a:sym typeface="Montserrat"/>
              </a:rPr>
            </a:br>
            <a:endParaRPr lang="en-US" sz="2400" b="1" dirty="0">
              <a:ln w="6600">
                <a:solidFill>
                  <a:schemeClr val="accent2"/>
                </a:solidFill>
                <a:prstDash val="solid"/>
              </a:ln>
              <a:solidFill>
                <a:schemeClr val="accent5">
                  <a:lumMod val="60000"/>
                  <a:lumOff val="40000"/>
                </a:schemeClr>
              </a:solidFill>
              <a:effectLst>
                <a:outerShdw dist="38100" dir="2700000" algn="tl" rotWithShape="0">
                  <a:schemeClr val="accent2"/>
                </a:outerShdw>
              </a:effectLst>
              <a:latin typeface="Algerian" pitchFamily="82" charset="0"/>
            </a:endParaRPr>
          </a:p>
        </p:txBody>
      </p:sp>
      <p:sp>
        <p:nvSpPr>
          <p:cNvPr id="4" name="object 3">
            <a:extLst>
              <a:ext uri="{FF2B5EF4-FFF2-40B4-BE49-F238E27FC236}">
                <a16:creationId xmlns:a16="http://schemas.microsoft.com/office/drawing/2014/main" id="{8013C284-844F-DDC5-1353-C3CD2A562CDA}"/>
              </a:ext>
            </a:extLst>
          </p:cNvPr>
          <p:cNvSpPr txBox="1"/>
          <p:nvPr/>
        </p:nvSpPr>
        <p:spPr>
          <a:xfrm>
            <a:off x="1338996" y="3217326"/>
            <a:ext cx="3854673" cy="869469"/>
          </a:xfrm>
          <a:prstGeom prst="rect">
            <a:avLst/>
          </a:prstGeom>
          <a:gradFill flip="none" rotWithShape="1">
            <a:gsLst>
              <a:gs pos="0">
                <a:schemeClr val="accent3">
                  <a:lumMod val="60000"/>
                  <a:lumOff val="40000"/>
                  <a:tint val="66000"/>
                  <a:satMod val="160000"/>
                </a:schemeClr>
              </a:gs>
              <a:gs pos="50000">
                <a:schemeClr val="accent3">
                  <a:lumMod val="60000"/>
                  <a:lumOff val="40000"/>
                  <a:tint val="44500"/>
                  <a:satMod val="160000"/>
                </a:schemeClr>
              </a:gs>
              <a:gs pos="100000">
                <a:schemeClr val="accent3">
                  <a:lumMod val="60000"/>
                  <a:lumOff val="40000"/>
                  <a:tint val="23500"/>
                  <a:satMod val="160000"/>
                </a:schemeClr>
              </a:gs>
            </a:gsLst>
            <a:path path="circle">
              <a:fillToRect r="100000" b="100000"/>
            </a:path>
            <a:tileRect l="-100000" t="-100000"/>
          </a:gradFill>
          <a:ln w="57150">
            <a:solidFill>
              <a:schemeClr val="accent2">
                <a:lumMod val="50000"/>
                <a:lumOff val="50000"/>
              </a:schemeClr>
            </a:solidFill>
          </a:ln>
        </p:spPr>
        <p:style>
          <a:lnRef idx="1">
            <a:schemeClr val="dk1"/>
          </a:lnRef>
          <a:fillRef idx="2">
            <a:schemeClr val="dk1"/>
          </a:fillRef>
          <a:effectRef idx="1">
            <a:schemeClr val="dk1"/>
          </a:effectRef>
          <a:fontRef idx="minor">
            <a:schemeClr val="dk1"/>
          </a:fontRef>
        </p:style>
        <p:txBody>
          <a:bodyPr vert="horz" wrap="square" lIns="0" tIns="12700" rIns="0" bIns="0" rtlCol="0">
            <a:spAutoFit/>
          </a:bodyPr>
          <a:lstStyle>
            <a:defPPr>
              <a:defRPr lang="en-US"/>
            </a:defPPr>
            <a:lvl1pPr marL="12700" marR="5080" indent="267970" defTabSz="914400" eaLnBrk="1" latinLnBrk="0" hangingPunct="1">
              <a:spcBef>
                <a:spcPts val="100"/>
              </a:spcBef>
              <a:defRPr sz="1800" b="1" kern="1200">
                <a:ln w="0"/>
                <a:solidFill>
                  <a:schemeClr val="tx1"/>
                </a:solidFill>
                <a:effectLst>
                  <a:outerShdw blurRad="38100" dist="19050" dir="2700000" algn="tl" rotWithShape="0">
                    <a:schemeClr val="dk1">
                      <a:alpha val="40000"/>
                    </a:schemeClr>
                  </a:outerShdw>
                </a:effectLst>
                <a:cs typeface="Verdana"/>
              </a:defRPr>
            </a:lvl1pPr>
            <a:lvl2pPr marL="457200" defTabSz="914400" eaLnBrk="1" latinLnBrk="0" hangingPunct="1">
              <a:defRPr sz="1800" kern="1200"/>
            </a:lvl2pPr>
            <a:lvl3pPr marL="914400" defTabSz="914400" eaLnBrk="1" latinLnBrk="0" hangingPunct="1">
              <a:defRPr sz="1800" kern="1200"/>
            </a:lvl3pPr>
            <a:lvl4pPr marL="1371600" defTabSz="914400" eaLnBrk="1" latinLnBrk="0" hangingPunct="1">
              <a:defRPr sz="1800" kern="1200"/>
            </a:lvl4pPr>
            <a:lvl5pPr marL="1828800" defTabSz="914400" eaLnBrk="1" latinLnBrk="0" hangingPunct="1">
              <a:defRPr sz="1800" kern="1200"/>
            </a:lvl5pPr>
            <a:lvl6pPr marL="2286000" defTabSz="914400" eaLnBrk="1" latinLnBrk="0" hangingPunct="1">
              <a:defRPr sz="1800" kern="1200"/>
            </a:lvl6pPr>
            <a:lvl7pPr marL="2743200" defTabSz="914400" eaLnBrk="1" latinLnBrk="0" hangingPunct="1">
              <a:defRPr sz="1800" kern="1200"/>
            </a:lvl7pPr>
            <a:lvl8pPr marL="3200400" defTabSz="914400" eaLnBrk="1" latinLnBrk="0" hangingPunct="1">
              <a:defRPr sz="1800" kern="1200"/>
            </a:lvl8pPr>
            <a:lvl9pPr marL="3657600" defTabSz="914400" eaLnBrk="1" latinLnBrk="0" hangingPunct="1">
              <a:defRPr sz="1800" kern="1200"/>
            </a:lvl9pPr>
          </a:lstStyle>
          <a:p>
            <a:r>
              <a:rPr lang="en-US" dirty="0">
                <a:solidFill>
                  <a:schemeClr val="bg1"/>
                </a:solidFill>
              </a:rPr>
              <a:t>Team Member:-</a:t>
            </a:r>
          </a:p>
          <a:p>
            <a:r>
              <a:rPr lang="en-US" dirty="0">
                <a:solidFill>
                  <a:schemeClr val="bg1"/>
                </a:solidFill>
              </a:rPr>
              <a:t>1) Kuresh Chandra Tripathy</a:t>
            </a:r>
          </a:p>
          <a:p>
            <a:r>
              <a:rPr lang="en-US" dirty="0">
                <a:solidFill>
                  <a:schemeClr val="bg1"/>
                </a:solidFill>
              </a:rPr>
              <a:t>2) N </a:t>
            </a:r>
            <a:r>
              <a:rPr lang="en-US" dirty="0" err="1">
                <a:solidFill>
                  <a:schemeClr val="bg1"/>
                </a:solidFill>
              </a:rPr>
              <a:t>Santosh</a:t>
            </a:r>
            <a:r>
              <a:rPr lang="en-US" dirty="0">
                <a:solidFill>
                  <a:schemeClr val="bg1"/>
                </a:solidFill>
              </a:rPr>
              <a:t> Kumar Choudhury</a:t>
            </a:r>
            <a:endParaRPr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144535-9DD9-47C4-FA43-497EAEFC2EFC}"/>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4" name="TextBox 3">
            <a:extLst>
              <a:ext uri="{FF2B5EF4-FFF2-40B4-BE49-F238E27FC236}">
                <a16:creationId xmlns:a16="http://schemas.microsoft.com/office/drawing/2014/main" id="{13FB4EE0-811E-9C25-20C1-D15865F2A0C2}"/>
              </a:ext>
            </a:extLst>
          </p:cNvPr>
          <p:cNvSpPr txBox="1"/>
          <p:nvPr/>
        </p:nvSpPr>
        <p:spPr>
          <a:xfrm>
            <a:off x="469246" y="1002077"/>
            <a:ext cx="4215488" cy="307777"/>
          </a:xfrm>
          <a:prstGeom prst="rect">
            <a:avLst/>
          </a:prstGeom>
          <a:noFill/>
        </p:spPr>
        <p:txBody>
          <a:bodyPr wrap="square" rtlCol="0">
            <a:spAutoFit/>
          </a:bodyPr>
          <a:lstStyle/>
          <a:p>
            <a:pPr algn="l"/>
            <a:r>
              <a:rPr lang="en-US" b="1" i="0" dirty="0">
                <a:solidFill>
                  <a:srgbClr val="212121"/>
                </a:solidFill>
                <a:effectLst/>
                <a:latin typeface="Roboto" panose="02000000000000000000" pitchFamily="2" charset="0"/>
              </a:rPr>
              <a:t>Rented bikes according to weekdays and weekend</a:t>
            </a:r>
            <a:endParaRPr lang="en-US" b="0" i="0" dirty="0">
              <a:solidFill>
                <a:srgbClr val="212121"/>
              </a:solidFill>
              <a:effectLst/>
              <a:latin typeface="Roboto" panose="02000000000000000000" pitchFamily="2" charset="0"/>
            </a:endParaRPr>
          </a:p>
        </p:txBody>
      </p:sp>
      <p:sp>
        <p:nvSpPr>
          <p:cNvPr id="6" name="TextBox 5">
            <a:extLst>
              <a:ext uri="{FF2B5EF4-FFF2-40B4-BE49-F238E27FC236}">
                <a16:creationId xmlns:a16="http://schemas.microsoft.com/office/drawing/2014/main" id="{7CCF5A81-3BA1-4371-9385-C2AD2D727518}"/>
              </a:ext>
            </a:extLst>
          </p:cNvPr>
          <p:cNvSpPr txBox="1"/>
          <p:nvPr/>
        </p:nvSpPr>
        <p:spPr>
          <a:xfrm>
            <a:off x="469245" y="1317152"/>
            <a:ext cx="4364012" cy="954107"/>
          </a:xfrm>
          <a:prstGeom prst="rect">
            <a:avLst/>
          </a:prstGeom>
          <a:noFill/>
        </p:spPr>
        <p:txBody>
          <a:bodyPr wrap="square">
            <a:spAutoFit/>
          </a:bodyPr>
          <a:lstStyle/>
          <a:p>
            <a:r>
              <a:rPr lang="en-US" dirty="0"/>
              <a:t>From the above bar graph, it is show that in weekday and weekend days almost same demand for the bike is there.</a:t>
            </a:r>
          </a:p>
          <a:p>
            <a:r>
              <a:rPr lang="en-US" dirty="0"/>
              <a:t>Here 0= Weekdays and 1= Weekend</a:t>
            </a:r>
          </a:p>
        </p:txBody>
      </p:sp>
      <p:pic>
        <p:nvPicPr>
          <p:cNvPr id="7" name="Picture 6">
            <a:extLst>
              <a:ext uri="{FF2B5EF4-FFF2-40B4-BE49-F238E27FC236}">
                <a16:creationId xmlns:a16="http://schemas.microsoft.com/office/drawing/2014/main" id="{0B841D1A-C7FD-220D-DDC0-CF7D1E52979A}"/>
              </a:ext>
            </a:extLst>
          </p:cNvPr>
          <p:cNvPicPr>
            <a:picLocks noChangeAspect="1"/>
          </p:cNvPicPr>
          <p:nvPr/>
        </p:nvPicPr>
        <p:blipFill>
          <a:blip r:embed="rId2"/>
          <a:stretch>
            <a:fillRect/>
          </a:stretch>
        </p:blipFill>
        <p:spPr>
          <a:xfrm>
            <a:off x="6487886" y="658507"/>
            <a:ext cx="2553332" cy="2070157"/>
          </a:xfrm>
          <a:prstGeom prst="rect">
            <a:avLst/>
          </a:prstGeom>
        </p:spPr>
      </p:pic>
      <p:sp>
        <p:nvSpPr>
          <p:cNvPr id="3" name="TextBox 2">
            <a:extLst>
              <a:ext uri="{FF2B5EF4-FFF2-40B4-BE49-F238E27FC236}">
                <a16:creationId xmlns:a16="http://schemas.microsoft.com/office/drawing/2014/main" id="{2E614B04-04CD-DA17-668F-A668311221C1}"/>
              </a:ext>
            </a:extLst>
          </p:cNvPr>
          <p:cNvSpPr txBox="1"/>
          <p:nvPr/>
        </p:nvSpPr>
        <p:spPr>
          <a:xfrm>
            <a:off x="469246" y="2571763"/>
            <a:ext cx="4215488" cy="307777"/>
          </a:xfrm>
          <a:prstGeom prst="rect">
            <a:avLst/>
          </a:prstGeom>
          <a:noFill/>
        </p:spPr>
        <p:txBody>
          <a:bodyPr wrap="square" rtlCol="0">
            <a:spAutoFit/>
          </a:bodyPr>
          <a:lstStyle/>
          <a:p>
            <a:pPr algn="l"/>
            <a:r>
              <a:rPr lang="en-US" b="1" i="0" dirty="0">
                <a:solidFill>
                  <a:srgbClr val="212121"/>
                </a:solidFill>
                <a:effectLst/>
                <a:latin typeface="Roboto" panose="02000000000000000000" pitchFamily="2" charset="0"/>
              </a:rPr>
              <a:t>Rented bikes according to weekdays and weekend</a:t>
            </a:r>
            <a:endParaRPr lang="en-US" b="0" i="0" dirty="0">
              <a:solidFill>
                <a:srgbClr val="212121"/>
              </a:solidFill>
              <a:effectLst/>
              <a:latin typeface="Roboto" panose="02000000000000000000" pitchFamily="2" charset="0"/>
            </a:endParaRPr>
          </a:p>
        </p:txBody>
      </p:sp>
      <p:pic>
        <p:nvPicPr>
          <p:cNvPr id="2050" name="Picture 2">
            <a:extLst>
              <a:ext uri="{FF2B5EF4-FFF2-40B4-BE49-F238E27FC236}">
                <a16:creationId xmlns:a16="http://schemas.microsoft.com/office/drawing/2014/main" id="{ECDAF227-0D86-7BA7-9472-2ADA49DB2B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926" y="2652416"/>
            <a:ext cx="2829486" cy="229405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75052DF-A85F-7BE0-EB04-BFB3360D1F16}"/>
              </a:ext>
            </a:extLst>
          </p:cNvPr>
          <p:cNvSpPr txBox="1"/>
          <p:nvPr/>
        </p:nvSpPr>
        <p:spPr>
          <a:xfrm>
            <a:off x="469245" y="2879540"/>
            <a:ext cx="4364012" cy="954107"/>
          </a:xfrm>
          <a:prstGeom prst="rect">
            <a:avLst/>
          </a:prstGeom>
          <a:noFill/>
        </p:spPr>
        <p:txBody>
          <a:bodyPr wrap="square">
            <a:spAutoFit/>
          </a:bodyPr>
          <a:lstStyle/>
          <a:p>
            <a:r>
              <a:rPr lang="en-US" dirty="0"/>
              <a:t>In the above bar plot and point plot which shows the use of rented bike in functioning days or not, and it clearly shows that, Peoples don't use rented bikes in no functioning day.</a:t>
            </a:r>
          </a:p>
        </p:txBody>
      </p:sp>
    </p:spTree>
    <p:extLst>
      <p:ext uri="{BB962C8B-B14F-4D97-AF65-F5344CB8AC3E}">
        <p14:creationId xmlns:p14="http://schemas.microsoft.com/office/powerpoint/2010/main" val="1210231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0EF8AF-820C-BF21-A4AB-5300A41A2FDD}"/>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79982C15-35A8-530B-5E0C-216F482F5CD8}"/>
              </a:ext>
            </a:extLst>
          </p:cNvPr>
          <p:cNvSpPr txBox="1"/>
          <p:nvPr/>
        </p:nvSpPr>
        <p:spPr>
          <a:xfrm>
            <a:off x="469245" y="1002076"/>
            <a:ext cx="8592377" cy="307777"/>
          </a:xfrm>
          <a:prstGeom prst="rect">
            <a:avLst/>
          </a:prstGeom>
          <a:noFill/>
        </p:spPr>
        <p:txBody>
          <a:bodyPr wrap="square" rtlCol="0">
            <a:spAutoFit/>
          </a:bodyPr>
          <a:lstStyle/>
          <a:p>
            <a:pPr algn="l"/>
            <a:r>
              <a:rPr lang="en-US" b="1" dirty="0">
                <a:solidFill>
                  <a:srgbClr val="212121"/>
                </a:solidFill>
                <a:latin typeface="Roboto" panose="02000000000000000000" pitchFamily="2" charset="0"/>
              </a:rPr>
              <a:t>Rented bikes demand w.r.t hour on weekdays and weekends</a:t>
            </a:r>
          </a:p>
        </p:txBody>
      </p:sp>
      <p:sp>
        <p:nvSpPr>
          <p:cNvPr id="4" name="TextBox 3">
            <a:extLst>
              <a:ext uri="{FF2B5EF4-FFF2-40B4-BE49-F238E27FC236}">
                <a16:creationId xmlns:a16="http://schemas.microsoft.com/office/drawing/2014/main" id="{465E60B2-4375-93BB-58C0-BCCAA3BE714F}"/>
              </a:ext>
            </a:extLst>
          </p:cNvPr>
          <p:cNvSpPr txBox="1"/>
          <p:nvPr/>
        </p:nvSpPr>
        <p:spPr>
          <a:xfrm>
            <a:off x="469245" y="1282318"/>
            <a:ext cx="4364012" cy="954107"/>
          </a:xfrm>
          <a:prstGeom prst="rect">
            <a:avLst/>
          </a:prstGeom>
          <a:noFill/>
        </p:spPr>
        <p:txBody>
          <a:bodyPr wrap="square">
            <a:spAutoFit/>
          </a:bodyPr>
          <a:lstStyle/>
          <a:p>
            <a:pPr algn="l"/>
            <a:r>
              <a:rPr lang="en-US" dirty="0"/>
              <a:t>From this point plot graph, we can see that on holiday ranted bike demand is less as compared to No-holiday. Between 7am-9am and 5pm-7pm demand of rented bike is high.</a:t>
            </a:r>
          </a:p>
        </p:txBody>
      </p:sp>
      <p:pic>
        <p:nvPicPr>
          <p:cNvPr id="1026" name="Picture 2">
            <a:extLst>
              <a:ext uri="{FF2B5EF4-FFF2-40B4-BE49-F238E27FC236}">
                <a16:creationId xmlns:a16="http://schemas.microsoft.com/office/drawing/2014/main" id="{84F30AC0-7A75-907C-7E0D-61DA89129E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5433" y="1217329"/>
            <a:ext cx="3895663" cy="164145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F7AF0B9-4F63-1DF1-EADB-3D7166319BBB}"/>
              </a:ext>
            </a:extLst>
          </p:cNvPr>
          <p:cNvSpPr txBox="1"/>
          <p:nvPr/>
        </p:nvSpPr>
        <p:spPr>
          <a:xfrm>
            <a:off x="482904" y="2245861"/>
            <a:ext cx="4452351" cy="307777"/>
          </a:xfrm>
          <a:prstGeom prst="rect">
            <a:avLst/>
          </a:prstGeom>
          <a:noFill/>
        </p:spPr>
        <p:txBody>
          <a:bodyPr wrap="square" rtlCol="0">
            <a:spAutoFit/>
          </a:bodyPr>
          <a:lstStyle/>
          <a:p>
            <a:pPr algn="l"/>
            <a:r>
              <a:rPr lang="en-US" b="1" i="0" dirty="0">
                <a:solidFill>
                  <a:srgbClr val="212121"/>
                </a:solidFill>
                <a:effectLst/>
                <a:latin typeface="Roboto" panose="02000000000000000000" pitchFamily="2" charset="0"/>
              </a:rPr>
              <a:t>Rented bikes demand w.r.t Season</a:t>
            </a:r>
            <a:endParaRPr lang="en-US" b="0" i="0" dirty="0">
              <a:solidFill>
                <a:srgbClr val="212121"/>
              </a:solidFill>
              <a:effectLst/>
              <a:latin typeface="Roboto" panose="02000000000000000000" pitchFamily="2" charset="0"/>
            </a:endParaRPr>
          </a:p>
        </p:txBody>
      </p:sp>
      <p:pic>
        <p:nvPicPr>
          <p:cNvPr id="7" name="Picture 6">
            <a:extLst>
              <a:ext uri="{FF2B5EF4-FFF2-40B4-BE49-F238E27FC236}">
                <a16:creationId xmlns:a16="http://schemas.microsoft.com/office/drawing/2014/main" id="{C7F81EF3-CBD4-7778-0426-8FBCAFA7136D}"/>
              </a:ext>
            </a:extLst>
          </p:cNvPr>
          <p:cNvPicPr>
            <a:picLocks noChangeAspect="1"/>
          </p:cNvPicPr>
          <p:nvPr/>
        </p:nvPicPr>
        <p:blipFill>
          <a:blip r:embed="rId3"/>
          <a:stretch>
            <a:fillRect/>
          </a:stretch>
        </p:blipFill>
        <p:spPr>
          <a:xfrm>
            <a:off x="2805963" y="3074036"/>
            <a:ext cx="1959470" cy="1689400"/>
          </a:xfrm>
          <a:prstGeom prst="rect">
            <a:avLst/>
          </a:prstGeom>
        </p:spPr>
      </p:pic>
      <p:pic>
        <p:nvPicPr>
          <p:cNvPr id="8" name="Picture 7">
            <a:extLst>
              <a:ext uri="{FF2B5EF4-FFF2-40B4-BE49-F238E27FC236}">
                <a16:creationId xmlns:a16="http://schemas.microsoft.com/office/drawing/2014/main" id="{346CEA07-7C86-072E-5FB2-D385146B095A}"/>
              </a:ext>
            </a:extLst>
          </p:cNvPr>
          <p:cNvPicPr>
            <a:picLocks noChangeAspect="1"/>
          </p:cNvPicPr>
          <p:nvPr/>
        </p:nvPicPr>
        <p:blipFill>
          <a:blip r:embed="rId4"/>
          <a:stretch>
            <a:fillRect/>
          </a:stretch>
        </p:blipFill>
        <p:spPr>
          <a:xfrm>
            <a:off x="4765956" y="3094458"/>
            <a:ext cx="3895140" cy="1641453"/>
          </a:xfrm>
          <a:prstGeom prst="rect">
            <a:avLst/>
          </a:prstGeom>
        </p:spPr>
      </p:pic>
      <p:sp>
        <p:nvSpPr>
          <p:cNvPr id="9" name="TextBox 8">
            <a:extLst>
              <a:ext uri="{FF2B5EF4-FFF2-40B4-BE49-F238E27FC236}">
                <a16:creationId xmlns:a16="http://schemas.microsoft.com/office/drawing/2014/main" id="{CAF300BE-F1DC-F780-F6F4-DE3407F486B4}"/>
              </a:ext>
            </a:extLst>
          </p:cNvPr>
          <p:cNvSpPr txBox="1"/>
          <p:nvPr/>
        </p:nvSpPr>
        <p:spPr>
          <a:xfrm>
            <a:off x="482904" y="2516667"/>
            <a:ext cx="2513070" cy="2246769"/>
          </a:xfrm>
          <a:prstGeom prst="rect">
            <a:avLst/>
          </a:prstGeom>
          <a:noFill/>
        </p:spPr>
        <p:txBody>
          <a:bodyPr wrap="square">
            <a:spAutoFit/>
          </a:bodyPr>
          <a:lstStyle/>
          <a:p>
            <a:pPr algn="l"/>
            <a:r>
              <a:rPr lang="en-US" dirty="0"/>
              <a:t>Form the bar chart and point plot we can clearly say that in Summer demand is high as compared to other season and in winter the demand is lowest.</a:t>
            </a:r>
          </a:p>
          <a:p>
            <a:pPr algn="l"/>
            <a:r>
              <a:rPr lang="en-US" dirty="0"/>
              <a:t>Point chart also tell that in morning from 7-9am and 5-7pm demand is high in every season</a:t>
            </a:r>
          </a:p>
        </p:txBody>
      </p:sp>
    </p:spTree>
    <p:extLst>
      <p:ext uri="{BB962C8B-B14F-4D97-AF65-F5344CB8AC3E}">
        <p14:creationId xmlns:p14="http://schemas.microsoft.com/office/powerpoint/2010/main" val="1212840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FD96F8-6F22-9110-E933-A9CA6E0CDAE5}"/>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238E43FF-8021-5249-EBBE-2C4D92E0F38D}"/>
              </a:ext>
            </a:extLst>
          </p:cNvPr>
          <p:cNvSpPr txBox="1"/>
          <p:nvPr/>
        </p:nvSpPr>
        <p:spPr>
          <a:xfrm>
            <a:off x="469245" y="1002076"/>
            <a:ext cx="8592377" cy="307777"/>
          </a:xfrm>
          <a:prstGeom prst="rect">
            <a:avLst/>
          </a:prstGeom>
          <a:noFill/>
        </p:spPr>
        <p:txBody>
          <a:bodyPr wrap="square" rtlCol="0">
            <a:spAutoFit/>
          </a:bodyPr>
          <a:lstStyle/>
          <a:p>
            <a:pPr algn="l"/>
            <a:r>
              <a:rPr lang="en-US" b="1" dirty="0">
                <a:solidFill>
                  <a:srgbClr val="212121"/>
                </a:solidFill>
                <a:latin typeface="Roboto" panose="02000000000000000000" pitchFamily="2" charset="0"/>
              </a:rPr>
              <a:t>Rented bikes demand w.r.t hour</a:t>
            </a:r>
          </a:p>
        </p:txBody>
      </p:sp>
      <p:sp>
        <p:nvSpPr>
          <p:cNvPr id="4" name="TextBox 3">
            <a:extLst>
              <a:ext uri="{FF2B5EF4-FFF2-40B4-BE49-F238E27FC236}">
                <a16:creationId xmlns:a16="http://schemas.microsoft.com/office/drawing/2014/main" id="{BD8FFE81-B35D-D586-B1B0-F10FE8C76977}"/>
              </a:ext>
            </a:extLst>
          </p:cNvPr>
          <p:cNvSpPr txBox="1"/>
          <p:nvPr/>
        </p:nvSpPr>
        <p:spPr>
          <a:xfrm>
            <a:off x="469244" y="1282318"/>
            <a:ext cx="7089795" cy="523220"/>
          </a:xfrm>
          <a:prstGeom prst="rect">
            <a:avLst/>
          </a:prstGeom>
          <a:noFill/>
        </p:spPr>
        <p:txBody>
          <a:bodyPr wrap="square">
            <a:spAutoFit/>
          </a:bodyPr>
          <a:lstStyle/>
          <a:p>
            <a:pPr algn="l"/>
            <a:r>
              <a:rPr lang="en-US" dirty="0"/>
              <a:t>From this point plot graph, we can see that bike demand is  high between 7am-9am and 5pm-7pm demand of rented bike is high. In between 3am-6am demand is low.</a:t>
            </a:r>
          </a:p>
        </p:txBody>
      </p:sp>
      <p:pic>
        <p:nvPicPr>
          <p:cNvPr id="3074" name="Picture 2">
            <a:extLst>
              <a:ext uri="{FF2B5EF4-FFF2-40B4-BE49-F238E27FC236}">
                <a16:creationId xmlns:a16="http://schemas.microsoft.com/office/drawing/2014/main" id="{449654F6-341E-D9E7-D15D-98DA72A840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243" y="1757074"/>
            <a:ext cx="8205513" cy="3192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984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31E6F6-5F7C-FBDA-D2AD-73BB066BAD61}"/>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AEBCAD33-E3ED-B968-F777-B49D2649C33F}"/>
              </a:ext>
            </a:extLst>
          </p:cNvPr>
          <p:cNvSpPr txBox="1"/>
          <p:nvPr/>
        </p:nvSpPr>
        <p:spPr>
          <a:xfrm>
            <a:off x="377451" y="970005"/>
            <a:ext cx="4194549" cy="604461"/>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dirty="0"/>
              <a:t>Relation of rented bike count with </a:t>
            </a:r>
            <a:r>
              <a:rPr lang="en-US" b="1" i="0" dirty="0">
                <a:solidFill>
                  <a:srgbClr val="212121"/>
                </a:solidFill>
                <a:effectLst/>
                <a:latin typeface="Roboto" panose="02000000000000000000" pitchFamily="2" charset="0"/>
              </a:rPr>
              <a:t>Numerical</a:t>
            </a:r>
            <a:r>
              <a:rPr lang="en-US" dirty="0">
                <a:solidFill>
                  <a:srgbClr val="212121"/>
                </a:solidFill>
                <a:latin typeface="Roboto" panose="02000000000000000000" pitchFamily="2" charset="0"/>
              </a:rPr>
              <a:t> </a:t>
            </a:r>
            <a:r>
              <a:rPr lang="en-US" b="1" dirty="0"/>
              <a:t>features:</a:t>
            </a:r>
          </a:p>
        </p:txBody>
      </p:sp>
      <p:sp>
        <p:nvSpPr>
          <p:cNvPr id="6" name="TextBox 5">
            <a:extLst>
              <a:ext uri="{FF2B5EF4-FFF2-40B4-BE49-F238E27FC236}">
                <a16:creationId xmlns:a16="http://schemas.microsoft.com/office/drawing/2014/main" id="{38D0F719-188A-08F2-7DCF-8A7F7A62DC21}"/>
              </a:ext>
            </a:extLst>
          </p:cNvPr>
          <p:cNvSpPr txBox="1"/>
          <p:nvPr/>
        </p:nvSpPr>
        <p:spPr>
          <a:xfrm>
            <a:off x="684604" y="1606064"/>
            <a:ext cx="3580242" cy="307777"/>
          </a:xfrm>
          <a:prstGeom prst="rect">
            <a:avLst/>
          </a:prstGeom>
          <a:noFill/>
        </p:spPr>
        <p:txBody>
          <a:bodyPr wrap="square">
            <a:spAutoFit/>
          </a:bodyPr>
          <a:lstStyle/>
          <a:p>
            <a:pPr algn="l"/>
            <a:r>
              <a:rPr lang="en-US" b="1" i="0" dirty="0" err="1">
                <a:solidFill>
                  <a:srgbClr val="212121"/>
                </a:solidFill>
                <a:effectLst/>
                <a:latin typeface="Roboto" panose="02000000000000000000" pitchFamily="2" charset="0"/>
              </a:rPr>
              <a:t>Rented_Bike_Count</a:t>
            </a:r>
            <a:r>
              <a:rPr lang="en-US" b="1" i="0" dirty="0">
                <a:solidFill>
                  <a:srgbClr val="212121"/>
                </a:solidFill>
                <a:effectLst/>
                <a:latin typeface="Roboto" panose="02000000000000000000" pitchFamily="2" charset="0"/>
              </a:rPr>
              <a:t> </a:t>
            </a:r>
            <a:r>
              <a:rPr lang="en-US" b="1" dirty="0">
                <a:solidFill>
                  <a:srgbClr val="212121"/>
                </a:solidFill>
                <a:latin typeface="Roboto" panose="02000000000000000000" pitchFamily="2" charset="0"/>
              </a:rPr>
              <a:t> V/s </a:t>
            </a:r>
            <a:r>
              <a:rPr lang="en-US" b="1" i="0" dirty="0">
                <a:solidFill>
                  <a:srgbClr val="212121"/>
                </a:solidFill>
                <a:effectLst/>
                <a:latin typeface="Roboto" panose="02000000000000000000" pitchFamily="2" charset="0"/>
              </a:rPr>
              <a:t>Temperature</a:t>
            </a:r>
          </a:p>
        </p:txBody>
      </p:sp>
      <p:pic>
        <p:nvPicPr>
          <p:cNvPr id="7" name="Picture 6">
            <a:extLst>
              <a:ext uri="{FF2B5EF4-FFF2-40B4-BE49-F238E27FC236}">
                <a16:creationId xmlns:a16="http://schemas.microsoft.com/office/drawing/2014/main" id="{41A7E0C8-F7D2-C062-E83D-5E2EEA41B89C}"/>
              </a:ext>
            </a:extLst>
          </p:cNvPr>
          <p:cNvPicPr>
            <a:picLocks noChangeAspect="1"/>
          </p:cNvPicPr>
          <p:nvPr/>
        </p:nvPicPr>
        <p:blipFill>
          <a:blip r:embed="rId2"/>
          <a:stretch>
            <a:fillRect/>
          </a:stretch>
        </p:blipFill>
        <p:spPr>
          <a:xfrm>
            <a:off x="684604" y="1945439"/>
            <a:ext cx="3887396" cy="1845153"/>
          </a:xfrm>
          <a:prstGeom prst="rect">
            <a:avLst/>
          </a:prstGeom>
        </p:spPr>
      </p:pic>
      <p:sp>
        <p:nvSpPr>
          <p:cNvPr id="9" name="TextBox 8">
            <a:extLst>
              <a:ext uri="{FF2B5EF4-FFF2-40B4-BE49-F238E27FC236}">
                <a16:creationId xmlns:a16="http://schemas.microsoft.com/office/drawing/2014/main" id="{ED7D4DC2-6CBC-5B89-793B-A9DE48092F1D}"/>
              </a:ext>
            </a:extLst>
          </p:cNvPr>
          <p:cNvSpPr txBox="1"/>
          <p:nvPr/>
        </p:nvSpPr>
        <p:spPr>
          <a:xfrm>
            <a:off x="684604" y="4022752"/>
            <a:ext cx="4194549" cy="523220"/>
          </a:xfrm>
          <a:prstGeom prst="rect">
            <a:avLst/>
          </a:prstGeom>
          <a:noFill/>
        </p:spPr>
        <p:txBody>
          <a:bodyPr wrap="square">
            <a:spAutoFit/>
          </a:bodyPr>
          <a:lstStyle/>
          <a:p>
            <a:pPr algn="l"/>
            <a:r>
              <a:rPr lang="en-US" dirty="0"/>
              <a:t>In this plot the demand of rented bike is highest when temperature is around 20°C-30°C.</a:t>
            </a:r>
          </a:p>
        </p:txBody>
      </p:sp>
      <p:sp>
        <p:nvSpPr>
          <p:cNvPr id="11" name="TextBox 10">
            <a:extLst>
              <a:ext uri="{FF2B5EF4-FFF2-40B4-BE49-F238E27FC236}">
                <a16:creationId xmlns:a16="http://schemas.microsoft.com/office/drawing/2014/main" id="{C3ABFA53-D23E-7972-5358-14ADBD8E3A2F}"/>
              </a:ext>
            </a:extLst>
          </p:cNvPr>
          <p:cNvSpPr txBox="1"/>
          <p:nvPr/>
        </p:nvSpPr>
        <p:spPr>
          <a:xfrm>
            <a:off x="4693292" y="1574466"/>
            <a:ext cx="4073257" cy="523220"/>
          </a:xfrm>
          <a:prstGeom prst="rect">
            <a:avLst/>
          </a:prstGeom>
          <a:noFill/>
        </p:spPr>
        <p:txBody>
          <a:bodyPr wrap="square">
            <a:spAutoFit/>
          </a:bodyPr>
          <a:lstStyle/>
          <a:p>
            <a:r>
              <a:rPr lang="en-US" b="1" i="0" dirty="0" err="1">
                <a:solidFill>
                  <a:srgbClr val="212121"/>
                </a:solidFill>
                <a:effectLst/>
                <a:latin typeface="Roboto" panose="02000000000000000000" pitchFamily="2" charset="0"/>
              </a:rPr>
              <a:t>Rented_Bike_Count</a:t>
            </a:r>
            <a:r>
              <a:rPr lang="en-US" b="1" i="0" dirty="0">
                <a:solidFill>
                  <a:srgbClr val="212121"/>
                </a:solidFill>
                <a:effectLst/>
                <a:latin typeface="Roboto" panose="02000000000000000000" pitchFamily="2" charset="0"/>
              </a:rPr>
              <a:t> </a:t>
            </a:r>
            <a:r>
              <a:rPr lang="en-US" b="1" dirty="0">
                <a:solidFill>
                  <a:srgbClr val="212121"/>
                </a:solidFill>
                <a:latin typeface="Roboto" panose="02000000000000000000" pitchFamily="2" charset="0"/>
              </a:rPr>
              <a:t> V/s </a:t>
            </a:r>
            <a:r>
              <a:rPr lang="en-US" b="1" i="0" dirty="0" err="1">
                <a:solidFill>
                  <a:srgbClr val="212121"/>
                </a:solidFill>
                <a:effectLst/>
                <a:latin typeface="Roboto" panose="02000000000000000000" pitchFamily="2" charset="0"/>
              </a:rPr>
              <a:t>Dew_point_temperature</a:t>
            </a:r>
            <a:endParaRPr lang="en-US" b="1" i="0" dirty="0">
              <a:solidFill>
                <a:srgbClr val="212121"/>
              </a:solidFill>
              <a:effectLst/>
              <a:latin typeface="Roboto" panose="02000000000000000000" pitchFamily="2" charset="0"/>
            </a:endParaRPr>
          </a:p>
          <a:p>
            <a:pPr algn="l"/>
            <a:endParaRPr lang="en-US" b="1" i="0" dirty="0">
              <a:solidFill>
                <a:srgbClr val="212121"/>
              </a:solidFill>
              <a:effectLst/>
              <a:latin typeface="Roboto" panose="02000000000000000000" pitchFamily="2" charset="0"/>
            </a:endParaRPr>
          </a:p>
        </p:txBody>
      </p:sp>
      <p:pic>
        <p:nvPicPr>
          <p:cNvPr id="12" name="Picture 11">
            <a:extLst>
              <a:ext uri="{FF2B5EF4-FFF2-40B4-BE49-F238E27FC236}">
                <a16:creationId xmlns:a16="http://schemas.microsoft.com/office/drawing/2014/main" id="{8FE35DD7-F37C-38A4-D862-E3E30D50FD6C}"/>
              </a:ext>
            </a:extLst>
          </p:cNvPr>
          <p:cNvPicPr>
            <a:picLocks noChangeAspect="1"/>
          </p:cNvPicPr>
          <p:nvPr/>
        </p:nvPicPr>
        <p:blipFill>
          <a:blip r:embed="rId2"/>
          <a:stretch>
            <a:fillRect/>
          </a:stretch>
        </p:blipFill>
        <p:spPr>
          <a:xfrm>
            <a:off x="4658456" y="1929735"/>
            <a:ext cx="4073257" cy="1860857"/>
          </a:xfrm>
          <a:prstGeom prst="rect">
            <a:avLst/>
          </a:prstGeom>
        </p:spPr>
      </p:pic>
      <p:sp>
        <p:nvSpPr>
          <p:cNvPr id="13" name="TextBox 12">
            <a:extLst>
              <a:ext uri="{FF2B5EF4-FFF2-40B4-BE49-F238E27FC236}">
                <a16:creationId xmlns:a16="http://schemas.microsoft.com/office/drawing/2014/main" id="{5C0CCF53-20B2-1289-EAF6-2C31CAA9F582}"/>
              </a:ext>
            </a:extLst>
          </p:cNvPr>
          <p:cNvSpPr txBox="1"/>
          <p:nvPr/>
        </p:nvSpPr>
        <p:spPr>
          <a:xfrm>
            <a:off x="4693292" y="3990007"/>
            <a:ext cx="4194549" cy="1169551"/>
          </a:xfrm>
          <a:prstGeom prst="rect">
            <a:avLst/>
          </a:prstGeom>
          <a:noFill/>
        </p:spPr>
        <p:txBody>
          <a:bodyPr wrap="square">
            <a:spAutoFit/>
          </a:bodyPr>
          <a:lstStyle/>
          <a:p>
            <a:r>
              <a:rPr lang="en-US" dirty="0"/>
              <a:t>This plot the demand of rented bike is highest when dew point temperature is around 20°C-30°C.</a:t>
            </a:r>
          </a:p>
          <a:p>
            <a:r>
              <a:rPr lang="en-US" dirty="0"/>
              <a:t>This graph also follow same trend as temperature.</a:t>
            </a:r>
          </a:p>
          <a:p>
            <a:br>
              <a:rPr lang="en-US" dirty="0"/>
            </a:br>
            <a:endParaRPr lang="en-US" dirty="0"/>
          </a:p>
        </p:txBody>
      </p:sp>
    </p:spTree>
    <p:extLst>
      <p:ext uri="{BB962C8B-B14F-4D97-AF65-F5344CB8AC3E}">
        <p14:creationId xmlns:p14="http://schemas.microsoft.com/office/powerpoint/2010/main" val="1797544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A70D8D-4531-57B2-E4E2-7E70AD48915F}"/>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30F07ECB-926E-89EB-0D69-A5117324A199}"/>
              </a:ext>
            </a:extLst>
          </p:cNvPr>
          <p:cNvSpPr txBox="1"/>
          <p:nvPr/>
        </p:nvSpPr>
        <p:spPr>
          <a:xfrm>
            <a:off x="377451" y="970005"/>
            <a:ext cx="5346669" cy="338362"/>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dirty="0"/>
              <a:t>Relation of rented bike count with </a:t>
            </a:r>
            <a:r>
              <a:rPr lang="en-US" b="1" i="0" dirty="0">
                <a:solidFill>
                  <a:srgbClr val="212121"/>
                </a:solidFill>
                <a:effectLst/>
                <a:latin typeface="Roboto" panose="02000000000000000000" pitchFamily="2" charset="0"/>
              </a:rPr>
              <a:t>Numerical</a:t>
            </a:r>
            <a:r>
              <a:rPr lang="en-US" dirty="0">
                <a:solidFill>
                  <a:srgbClr val="212121"/>
                </a:solidFill>
                <a:latin typeface="Roboto" panose="02000000000000000000" pitchFamily="2" charset="0"/>
              </a:rPr>
              <a:t> </a:t>
            </a:r>
            <a:r>
              <a:rPr lang="en-US" b="1" dirty="0"/>
              <a:t>features:</a:t>
            </a:r>
          </a:p>
        </p:txBody>
      </p:sp>
      <p:sp>
        <p:nvSpPr>
          <p:cNvPr id="4" name="TextBox 3">
            <a:extLst>
              <a:ext uri="{FF2B5EF4-FFF2-40B4-BE49-F238E27FC236}">
                <a16:creationId xmlns:a16="http://schemas.microsoft.com/office/drawing/2014/main" id="{5AC22C4F-9222-5F53-8A05-7C6B3BE07E61}"/>
              </a:ext>
            </a:extLst>
          </p:cNvPr>
          <p:cNvSpPr txBox="1"/>
          <p:nvPr/>
        </p:nvSpPr>
        <p:spPr>
          <a:xfrm>
            <a:off x="684604" y="1357441"/>
            <a:ext cx="3580242" cy="523220"/>
          </a:xfrm>
          <a:prstGeom prst="rect">
            <a:avLst/>
          </a:prstGeom>
          <a:noFill/>
        </p:spPr>
        <p:txBody>
          <a:bodyPr wrap="square">
            <a:spAutoFit/>
          </a:bodyPr>
          <a:lstStyle/>
          <a:p>
            <a:r>
              <a:rPr lang="en-US" b="1" i="0" dirty="0" err="1">
                <a:solidFill>
                  <a:srgbClr val="212121"/>
                </a:solidFill>
                <a:effectLst/>
                <a:latin typeface="Roboto" panose="02000000000000000000" pitchFamily="2" charset="0"/>
              </a:rPr>
              <a:t>Rented_Bike_Count</a:t>
            </a:r>
            <a:r>
              <a:rPr lang="en-US" b="1" i="0" dirty="0">
                <a:solidFill>
                  <a:srgbClr val="212121"/>
                </a:solidFill>
                <a:effectLst/>
                <a:latin typeface="Roboto" panose="02000000000000000000" pitchFamily="2" charset="0"/>
              </a:rPr>
              <a:t> </a:t>
            </a:r>
            <a:r>
              <a:rPr lang="en-US" b="1" dirty="0">
                <a:solidFill>
                  <a:srgbClr val="212121"/>
                </a:solidFill>
                <a:latin typeface="Roboto" panose="02000000000000000000" pitchFamily="2" charset="0"/>
              </a:rPr>
              <a:t> V/s </a:t>
            </a:r>
            <a:r>
              <a:rPr lang="en-US" b="1" dirty="0" err="1">
                <a:solidFill>
                  <a:srgbClr val="212121"/>
                </a:solidFill>
                <a:latin typeface="Roboto" panose="02000000000000000000" pitchFamily="2" charset="0"/>
              </a:rPr>
              <a:t>Wind_speed</a:t>
            </a:r>
            <a:endParaRPr lang="en-US" b="1" dirty="0">
              <a:solidFill>
                <a:srgbClr val="212121"/>
              </a:solidFill>
              <a:latin typeface="Roboto" panose="02000000000000000000" pitchFamily="2" charset="0"/>
            </a:endParaRPr>
          </a:p>
          <a:p>
            <a:pPr algn="l"/>
            <a:endParaRPr lang="en-US" b="1" i="0" dirty="0">
              <a:solidFill>
                <a:srgbClr val="212121"/>
              </a:solidFill>
              <a:effectLst/>
              <a:latin typeface="Roboto" panose="02000000000000000000" pitchFamily="2" charset="0"/>
            </a:endParaRPr>
          </a:p>
        </p:txBody>
      </p:sp>
      <p:sp>
        <p:nvSpPr>
          <p:cNvPr id="6" name="TextBox 5">
            <a:extLst>
              <a:ext uri="{FF2B5EF4-FFF2-40B4-BE49-F238E27FC236}">
                <a16:creationId xmlns:a16="http://schemas.microsoft.com/office/drawing/2014/main" id="{62AB1971-DF3C-0BD6-527E-DFD590B83DAD}"/>
              </a:ext>
            </a:extLst>
          </p:cNvPr>
          <p:cNvSpPr txBox="1"/>
          <p:nvPr/>
        </p:nvSpPr>
        <p:spPr>
          <a:xfrm>
            <a:off x="627820" y="3604940"/>
            <a:ext cx="4183058" cy="1384995"/>
          </a:xfrm>
          <a:prstGeom prst="rect">
            <a:avLst/>
          </a:prstGeom>
          <a:noFill/>
        </p:spPr>
        <p:txBody>
          <a:bodyPr wrap="square">
            <a:spAutoFit/>
          </a:bodyPr>
          <a:lstStyle/>
          <a:p>
            <a:pPr algn="l"/>
            <a:r>
              <a:rPr lang="en-US" dirty="0"/>
              <a:t>In this plot the demand of rented bike is Same throughout the wind speed/ uniformly distributed but when the wind speed is (5-6)m/s demand rises</a:t>
            </a:r>
          </a:p>
          <a:p>
            <a:pPr algn="l"/>
            <a:r>
              <a:rPr lang="en-US" dirty="0"/>
              <a:t>When the wind speed is more then 7 m/s then demand for bike is also increase.</a:t>
            </a:r>
          </a:p>
          <a:p>
            <a:pPr algn="l"/>
            <a:r>
              <a:rPr lang="en-US" dirty="0"/>
              <a:t>Here we can say that the patten is very random.</a:t>
            </a:r>
          </a:p>
        </p:txBody>
      </p:sp>
      <p:sp>
        <p:nvSpPr>
          <p:cNvPr id="7" name="TextBox 6">
            <a:extLst>
              <a:ext uri="{FF2B5EF4-FFF2-40B4-BE49-F238E27FC236}">
                <a16:creationId xmlns:a16="http://schemas.microsoft.com/office/drawing/2014/main" id="{4655D568-3801-B698-8873-1197E34410A0}"/>
              </a:ext>
            </a:extLst>
          </p:cNvPr>
          <p:cNvSpPr txBox="1"/>
          <p:nvPr/>
        </p:nvSpPr>
        <p:spPr>
          <a:xfrm>
            <a:off x="4810877" y="1351397"/>
            <a:ext cx="4073257" cy="738664"/>
          </a:xfrm>
          <a:prstGeom prst="rect">
            <a:avLst/>
          </a:prstGeom>
          <a:noFill/>
        </p:spPr>
        <p:txBody>
          <a:bodyPr wrap="square">
            <a:spAutoFit/>
          </a:bodyPr>
          <a:lstStyle/>
          <a:p>
            <a:r>
              <a:rPr lang="en-US" b="1" i="0" dirty="0" err="1">
                <a:solidFill>
                  <a:srgbClr val="212121"/>
                </a:solidFill>
                <a:effectLst/>
                <a:latin typeface="Roboto" panose="02000000000000000000" pitchFamily="2" charset="0"/>
              </a:rPr>
              <a:t>Rented_Bike_Count</a:t>
            </a:r>
            <a:r>
              <a:rPr lang="en-US" b="1" i="0" dirty="0">
                <a:solidFill>
                  <a:srgbClr val="212121"/>
                </a:solidFill>
                <a:effectLst/>
                <a:latin typeface="Roboto" panose="02000000000000000000" pitchFamily="2" charset="0"/>
              </a:rPr>
              <a:t> </a:t>
            </a:r>
            <a:r>
              <a:rPr lang="en-US" b="1" dirty="0">
                <a:solidFill>
                  <a:srgbClr val="212121"/>
                </a:solidFill>
                <a:latin typeface="Roboto" panose="02000000000000000000" pitchFamily="2" charset="0"/>
              </a:rPr>
              <a:t> V/s Solar Radiation</a:t>
            </a:r>
          </a:p>
          <a:p>
            <a:endParaRPr lang="en-US" b="1" i="0" dirty="0">
              <a:solidFill>
                <a:srgbClr val="212121"/>
              </a:solidFill>
              <a:effectLst/>
              <a:latin typeface="Roboto" panose="02000000000000000000" pitchFamily="2" charset="0"/>
            </a:endParaRPr>
          </a:p>
          <a:p>
            <a:pPr algn="l"/>
            <a:endParaRPr lang="en-US" b="1" i="0" dirty="0">
              <a:solidFill>
                <a:srgbClr val="212121"/>
              </a:solidFill>
              <a:effectLst/>
              <a:latin typeface="Roboto" panose="02000000000000000000" pitchFamily="2" charset="0"/>
            </a:endParaRPr>
          </a:p>
        </p:txBody>
      </p:sp>
      <p:sp>
        <p:nvSpPr>
          <p:cNvPr id="9" name="TextBox 8">
            <a:extLst>
              <a:ext uri="{FF2B5EF4-FFF2-40B4-BE49-F238E27FC236}">
                <a16:creationId xmlns:a16="http://schemas.microsoft.com/office/drawing/2014/main" id="{FAE64726-64AE-25CF-4269-10F34627473A}"/>
              </a:ext>
            </a:extLst>
          </p:cNvPr>
          <p:cNvSpPr txBox="1"/>
          <p:nvPr/>
        </p:nvSpPr>
        <p:spPr>
          <a:xfrm>
            <a:off x="4906018" y="3700908"/>
            <a:ext cx="4194549" cy="738664"/>
          </a:xfrm>
          <a:prstGeom prst="rect">
            <a:avLst/>
          </a:prstGeom>
          <a:noFill/>
        </p:spPr>
        <p:txBody>
          <a:bodyPr wrap="square">
            <a:spAutoFit/>
          </a:bodyPr>
          <a:lstStyle/>
          <a:p>
            <a:pPr algn="l"/>
            <a:r>
              <a:rPr lang="en-US" dirty="0"/>
              <a:t>In this plot the demand of rented bike is high if there is solar radiation. Mostly the number is around 1000(+/-200)</a:t>
            </a:r>
          </a:p>
        </p:txBody>
      </p:sp>
      <p:pic>
        <p:nvPicPr>
          <p:cNvPr id="4098" name="Picture 2">
            <a:extLst>
              <a:ext uri="{FF2B5EF4-FFF2-40B4-BE49-F238E27FC236}">
                <a16:creationId xmlns:a16="http://schemas.microsoft.com/office/drawing/2014/main" id="{26FA1344-76F0-638C-3875-8BC53315D4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325" y="1720729"/>
            <a:ext cx="3716800" cy="188421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BCCA1EFC-4D9F-5731-931F-4751E42E42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3887" y="1720729"/>
            <a:ext cx="3716800" cy="1884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843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72FB88-57BF-C21A-1B35-79944C7452AE}"/>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E20B6017-1E42-4D06-CA08-5FCBB0D9E9A3}"/>
              </a:ext>
            </a:extLst>
          </p:cNvPr>
          <p:cNvSpPr txBox="1"/>
          <p:nvPr/>
        </p:nvSpPr>
        <p:spPr>
          <a:xfrm>
            <a:off x="377451" y="970005"/>
            <a:ext cx="5346669" cy="338362"/>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dirty="0"/>
              <a:t>Relation of rented bike count with </a:t>
            </a:r>
            <a:r>
              <a:rPr lang="en-US" b="1" i="0" dirty="0">
                <a:solidFill>
                  <a:srgbClr val="212121"/>
                </a:solidFill>
                <a:effectLst/>
                <a:latin typeface="Roboto" panose="02000000000000000000" pitchFamily="2" charset="0"/>
              </a:rPr>
              <a:t>Numerical</a:t>
            </a:r>
            <a:r>
              <a:rPr lang="en-US" dirty="0">
                <a:solidFill>
                  <a:srgbClr val="212121"/>
                </a:solidFill>
                <a:latin typeface="Roboto" panose="02000000000000000000" pitchFamily="2" charset="0"/>
              </a:rPr>
              <a:t> </a:t>
            </a:r>
            <a:r>
              <a:rPr lang="en-US" b="1" dirty="0"/>
              <a:t>features:</a:t>
            </a:r>
          </a:p>
        </p:txBody>
      </p:sp>
      <p:sp>
        <p:nvSpPr>
          <p:cNvPr id="4" name="TextBox 3">
            <a:extLst>
              <a:ext uri="{FF2B5EF4-FFF2-40B4-BE49-F238E27FC236}">
                <a16:creationId xmlns:a16="http://schemas.microsoft.com/office/drawing/2014/main" id="{4D9C8B76-84FA-F921-5F85-6451650CAB20}"/>
              </a:ext>
            </a:extLst>
          </p:cNvPr>
          <p:cNvSpPr txBox="1"/>
          <p:nvPr/>
        </p:nvSpPr>
        <p:spPr>
          <a:xfrm>
            <a:off x="684604" y="1357441"/>
            <a:ext cx="3580242" cy="523220"/>
          </a:xfrm>
          <a:prstGeom prst="rect">
            <a:avLst/>
          </a:prstGeom>
          <a:noFill/>
        </p:spPr>
        <p:txBody>
          <a:bodyPr wrap="square">
            <a:spAutoFit/>
          </a:bodyPr>
          <a:lstStyle/>
          <a:p>
            <a:pPr algn="l"/>
            <a:r>
              <a:rPr lang="en-US" b="1" i="0" dirty="0" err="1">
                <a:solidFill>
                  <a:srgbClr val="212121"/>
                </a:solidFill>
                <a:effectLst/>
                <a:latin typeface="Roboto" panose="02000000000000000000" pitchFamily="2" charset="0"/>
              </a:rPr>
              <a:t>Rented_Bike_Count</a:t>
            </a:r>
            <a:r>
              <a:rPr lang="en-US" b="1" i="0" dirty="0">
                <a:solidFill>
                  <a:srgbClr val="212121"/>
                </a:solidFill>
                <a:effectLst/>
                <a:latin typeface="Roboto" panose="02000000000000000000" pitchFamily="2" charset="0"/>
              </a:rPr>
              <a:t> </a:t>
            </a:r>
            <a:r>
              <a:rPr lang="en-US" b="1" dirty="0">
                <a:solidFill>
                  <a:srgbClr val="212121"/>
                </a:solidFill>
                <a:latin typeface="Roboto" panose="02000000000000000000" pitchFamily="2" charset="0"/>
              </a:rPr>
              <a:t> V/s Snowfall</a:t>
            </a:r>
          </a:p>
          <a:p>
            <a:pPr algn="l"/>
            <a:endParaRPr lang="en-US" b="1" i="0" dirty="0">
              <a:solidFill>
                <a:srgbClr val="212121"/>
              </a:solidFill>
              <a:effectLst/>
              <a:latin typeface="Roboto" panose="02000000000000000000" pitchFamily="2" charset="0"/>
            </a:endParaRPr>
          </a:p>
        </p:txBody>
      </p:sp>
      <p:sp>
        <p:nvSpPr>
          <p:cNvPr id="5" name="TextBox 4">
            <a:extLst>
              <a:ext uri="{FF2B5EF4-FFF2-40B4-BE49-F238E27FC236}">
                <a16:creationId xmlns:a16="http://schemas.microsoft.com/office/drawing/2014/main" id="{52D88DE0-3CB0-D251-6D13-CFB204D7DC08}"/>
              </a:ext>
            </a:extLst>
          </p:cNvPr>
          <p:cNvSpPr txBox="1"/>
          <p:nvPr/>
        </p:nvSpPr>
        <p:spPr>
          <a:xfrm>
            <a:off x="627820" y="3604940"/>
            <a:ext cx="3695926" cy="738664"/>
          </a:xfrm>
          <a:prstGeom prst="rect">
            <a:avLst/>
          </a:prstGeom>
          <a:noFill/>
        </p:spPr>
        <p:txBody>
          <a:bodyPr wrap="square">
            <a:spAutoFit/>
          </a:bodyPr>
          <a:lstStyle/>
          <a:p>
            <a:pPr algn="l"/>
            <a:r>
              <a:rPr lang="en-US" dirty="0"/>
              <a:t>In this plot the demand of rented bike is drastically change when snowfall is increase.</a:t>
            </a:r>
          </a:p>
        </p:txBody>
      </p:sp>
      <p:sp>
        <p:nvSpPr>
          <p:cNvPr id="6" name="TextBox 5">
            <a:extLst>
              <a:ext uri="{FF2B5EF4-FFF2-40B4-BE49-F238E27FC236}">
                <a16:creationId xmlns:a16="http://schemas.microsoft.com/office/drawing/2014/main" id="{363439F0-B098-8527-0C21-91C9B2A9E2D3}"/>
              </a:ext>
            </a:extLst>
          </p:cNvPr>
          <p:cNvSpPr txBox="1"/>
          <p:nvPr/>
        </p:nvSpPr>
        <p:spPr>
          <a:xfrm>
            <a:off x="4906018" y="1356345"/>
            <a:ext cx="4073257" cy="954107"/>
          </a:xfrm>
          <a:prstGeom prst="rect">
            <a:avLst/>
          </a:prstGeom>
          <a:noFill/>
        </p:spPr>
        <p:txBody>
          <a:bodyPr wrap="square">
            <a:spAutoFit/>
          </a:bodyPr>
          <a:lstStyle/>
          <a:p>
            <a:r>
              <a:rPr lang="en-US" b="1" i="0" dirty="0" err="1">
                <a:solidFill>
                  <a:srgbClr val="212121"/>
                </a:solidFill>
                <a:effectLst/>
                <a:latin typeface="Roboto" panose="02000000000000000000" pitchFamily="2" charset="0"/>
              </a:rPr>
              <a:t>Rented_Bike_Count</a:t>
            </a:r>
            <a:r>
              <a:rPr lang="en-US" b="1" i="0" dirty="0">
                <a:solidFill>
                  <a:srgbClr val="212121"/>
                </a:solidFill>
                <a:effectLst/>
                <a:latin typeface="Roboto" panose="02000000000000000000" pitchFamily="2" charset="0"/>
              </a:rPr>
              <a:t> </a:t>
            </a:r>
            <a:r>
              <a:rPr lang="en-US" b="1" dirty="0">
                <a:solidFill>
                  <a:srgbClr val="212121"/>
                </a:solidFill>
                <a:latin typeface="Roboto" panose="02000000000000000000" pitchFamily="2" charset="0"/>
              </a:rPr>
              <a:t> V/s Rainfall</a:t>
            </a:r>
          </a:p>
          <a:p>
            <a:endParaRPr lang="en-US" b="1" dirty="0">
              <a:solidFill>
                <a:srgbClr val="212121"/>
              </a:solidFill>
              <a:latin typeface="Roboto" panose="02000000000000000000" pitchFamily="2" charset="0"/>
            </a:endParaRPr>
          </a:p>
          <a:p>
            <a:endParaRPr lang="en-US" b="1" i="0" dirty="0">
              <a:solidFill>
                <a:srgbClr val="212121"/>
              </a:solidFill>
              <a:effectLst/>
              <a:latin typeface="Roboto" panose="02000000000000000000" pitchFamily="2" charset="0"/>
            </a:endParaRPr>
          </a:p>
          <a:p>
            <a:pPr algn="l"/>
            <a:endParaRPr lang="en-US" b="1" i="0" dirty="0">
              <a:solidFill>
                <a:srgbClr val="212121"/>
              </a:solidFill>
              <a:effectLst/>
              <a:latin typeface="Roboto" panose="02000000000000000000" pitchFamily="2" charset="0"/>
            </a:endParaRPr>
          </a:p>
        </p:txBody>
      </p:sp>
      <p:pic>
        <p:nvPicPr>
          <p:cNvPr id="8" name="Picture 2">
            <a:extLst>
              <a:ext uri="{FF2B5EF4-FFF2-40B4-BE49-F238E27FC236}">
                <a16:creationId xmlns:a16="http://schemas.microsoft.com/office/drawing/2014/main" id="{BFC6782A-87B4-585E-9F75-174B73E0C008}"/>
              </a:ext>
            </a:extLst>
          </p:cNvPr>
          <p:cNvPicPr>
            <a:picLocks noChangeAspect="1" noChangeArrowheads="1"/>
          </p:cNvPicPr>
          <p:nvPr/>
        </p:nvPicPr>
        <p:blipFill>
          <a:blip r:embed="rId2"/>
          <a:srcRect/>
          <a:stretch/>
        </p:blipFill>
        <p:spPr bwMode="auto">
          <a:xfrm>
            <a:off x="625703" y="1720729"/>
            <a:ext cx="3698043" cy="18842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CFCBC42D-2BB0-5E5A-EA61-B7A0EC24F420}"/>
              </a:ext>
            </a:extLst>
          </p:cNvPr>
          <p:cNvPicPr>
            <a:picLocks noChangeAspect="1" noChangeArrowheads="1"/>
          </p:cNvPicPr>
          <p:nvPr/>
        </p:nvPicPr>
        <p:blipFill>
          <a:blip r:embed="rId3"/>
          <a:srcRect/>
          <a:stretch/>
        </p:blipFill>
        <p:spPr bwMode="auto">
          <a:xfrm>
            <a:off x="4879522" y="1720729"/>
            <a:ext cx="3685529" cy="188421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0033D6C6-05B6-FDDE-316D-2170871BD548}"/>
              </a:ext>
            </a:extLst>
          </p:cNvPr>
          <p:cNvSpPr txBox="1"/>
          <p:nvPr/>
        </p:nvSpPr>
        <p:spPr>
          <a:xfrm>
            <a:off x="4879522" y="3588719"/>
            <a:ext cx="3685529" cy="1169551"/>
          </a:xfrm>
          <a:prstGeom prst="rect">
            <a:avLst/>
          </a:prstGeom>
          <a:noFill/>
        </p:spPr>
        <p:txBody>
          <a:bodyPr wrap="square">
            <a:spAutoFit/>
          </a:bodyPr>
          <a:lstStyle/>
          <a:p>
            <a:r>
              <a:rPr lang="en-US" dirty="0"/>
              <a:t>We can see from the above plot that even if it rains a lot the demand of  rent bikes is not decreasing, for an example when rain is 20mm of rain big spike of rented bikes.</a:t>
            </a:r>
          </a:p>
          <a:p>
            <a:pPr algn="l"/>
            <a:endParaRPr lang="en-US" dirty="0"/>
          </a:p>
        </p:txBody>
      </p:sp>
    </p:spTree>
    <p:extLst>
      <p:ext uri="{BB962C8B-B14F-4D97-AF65-F5344CB8AC3E}">
        <p14:creationId xmlns:p14="http://schemas.microsoft.com/office/powerpoint/2010/main" val="3587868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DCE2304-AE49-58EF-71BF-75C6C05B0866}"/>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5" name="TextBox 4">
            <a:extLst>
              <a:ext uri="{FF2B5EF4-FFF2-40B4-BE49-F238E27FC236}">
                <a16:creationId xmlns:a16="http://schemas.microsoft.com/office/drawing/2014/main" id="{1F879405-3B52-BC97-4D3A-D25E3893D849}"/>
              </a:ext>
            </a:extLst>
          </p:cNvPr>
          <p:cNvSpPr txBox="1"/>
          <p:nvPr/>
        </p:nvSpPr>
        <p:spPr>
          <a:xfrm>
            <a:off x="377451" y="970005"/>
            <a:ext cx="2783759" cy="338362"/>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dirty="0"/>
              <a:t>Relation </a:t>
            </a:r>
            <a:r>
              <a:rPr lang="en-US" b="1" i="0" dirty="0">
                <a:solidFill>
                  <a:srgbClr val="212121"/>
                </a:solidFill>
                <a:effectLst/>
                <a:latin typeface="Roboto" panose="02000000000000000000" pitchFamily="2" charset="0"/>
              </a:rPr>
              <a:t>Regression plot </a:t>
            </a:r>
            <a:r>
              <a:rPr lang="en-US" b="1" dirty="0"/>
              <a:t>:-</a:t>
            </a:r>
          </a:p>
        </p:txBody>
      </p:sp>
      <p:sp>
        <p:nvSpPr>
          <p:cNvPr id="6" name="TextBox 5">
            <a:extLst>
              <a:ext uri="{FF2B5EF4-FFF2-40B4-BE49-F238E27FC236}">
                <a16:creationId xmlns:a16="http://schemas.microsoft.com/office/drawing/2014/main" id="{6803361B-FB3A-ABA8-54C5-218EE35F88CB}"/>
              </a:ext>
            </a:extLst>
          </p:cNvPr>
          <p:cNvSpPr txBox="1"/>
          <p:nvPr/>
        </p:nvSpPr>
        <p:spPr>
          <a:xfrm>
            <a:off x="662653" y="1308367"/>
            <a:ext cx="7845621" cy="3754874"/>
          </a:xfrm>
          <a:prstGeom prst="rect">
            <a:avLst/>
          </a:prstGeom>
          <a:noFill/>
        </p:spPr>
        <p:txBody>
          <a:bodyPr wrap="square">
            <a:spAutoFit/>
          </a:bodyPr>
          <a:lstStyle/>
          <a:p>
            <a:pPr marL="285750" indent="-285750" algn="l">
              <a:buFont typeface="Wingdings" panose="05000000000000000000" pitchFamily="2" charset="2"/>
              <a:buChar char="§"/>
            </a:pPr>
            <a:r>
              <a:rPr lang="en-US" dirty="0"/>
              <a:t>It is a plot give a visual guide that helps to emphasize patterns in a dataset between two parameter.</a:t>
            </a:r>
          </a:p>
          <a:p>
            <a:pPr marL="285750" indent="-285750" algn="l">
              <a:buFont typeface="Wingdings" panose="05000000000000000000" pitchFamily="2" charset="2"/>
              <a:buChar char="§"/>
            </a:pPr>
            <a:r>
              <a:rPr lang="en-US" dirty="0"/>
              <a:t>Regression lines can be used as a way of visually the liner relationship between the Independent (x)-----&gt;Numerical variables and Dependent variables(y)-----&gt;</a:t>
            </a:r>
            <a:r>
              <a:rPr lang="en-US" dirty="0" err="1"/>
              <a:t>Rented_Bike_Count</a:t>
            </a:r>
            <a:r>
              <a:rPr lang="en-US" dirty="0"/>
              <a:t> variables here in the graphs.</a:t>
            </a:r>
          </a:p>
          <a:p>
            <a:pPr marL="285750" indent="-285750" algn="l">
              <a:buFont typeface="Wingdings" panose="05000000000000000000" pitchFamily="2" charset="2"/>
              <a:buChar char="§"/>
            </a:pPr>
            <a:r>
              <a:rPr lang="en-US" dirty="0"/>
              <a:t>The Regression plot which show the liner relation between numeric and target variable.</a:t>
            </a:r>
          </a:p>
          <a:p>
            <a:pPr marL="285750" indent="-285750" algn="l">
              <a:buFont typeface="Wingdings" panose="05000000000000000000" pitchFamily="2" charset="2"/>
              <a:buChar char="§"/>
            </a:pPr>
            <a:r>
              <a:rPr lang="en-US" dirty="0"/>
              <a:t>There are two type of liner relation present between independent and target variable.</a:t>
            </a:r>
          </a:p>
          <a:p>
            <a:pPr marL="285750" indent="1588" algn="l">
              <a:buFont typeface="Wingdings" panose="05000000000000000000" pitchFamily="2" charset="2"/>
              <a:buChar char="§"/>
            </a:pPr>
            <a:r>
              <a:rPr lang="en-US" dirty="0"/>
              <a:t>  Positively relation</a:t>
            </a:r>
          </a:p>
          <a:p>
            <a:pPr marL="285750" indent="1588" algn="l">
              <a:buFont typeface="Wingdings" panose="05000000000000000000" pitchFamily="2" charset="2"/>
              <a:buChar char="§"/>
            </a:pPr>
            <a:r>
              <a:rPr lang="en-US" dirty="0"/>
              <a:t>  Negatively relation</a:t>
            </a:r>
          </a:p>
          <a:p>
            <a:pPr marL="285750" algn="l"/>
            <a:endParaRPr lang="en-US" dirty="0"/>
          </a:p>
          <a:p>
            <a:pPr algn="l"/>
            <a:r>
              <a:rPr lang="en-US" b="1" dirty="0"/>
              <a:t>Positively relation:-</a:t>
            </a:r>
          </a:p>
          <a:p>
            <a:pPr marL="285750" indent="-285750" algn="l">
              <a:buFont typeface="Wingdings" panose="05000000000000000000" pitchFamily="2" charset="2"/>
              <a:buChar char="§"/>
            </a:pPr>
            <a:r>
              <a:rPr lang="en-US" dirty="0"/>
              <a:t>which means the target variable(rented bike count) increases with increase of numeric parameter.</a:t>
            </a:r>
          </a:p>
          <a:p>
            <a:pPr marL="285750" indent="-285750" algn="l">
              <a:buFont typeface="Wingdings" panose="05000000000000000000" pitchFamily="2" charset="2"/>
              <a:buChar char="§"/>
            </a:pPr>
            <a:r>
              <a:rPr lang="en-US" dirty="0"/>
              <a:t>In the regression plot of numerical features like 'Temperature', '</a:t>
            </a:r>
            <a:r>
              <a:rPr lang="en-US" dirty="0" err="1"/>
              <a:t>Wind_speed','Visibility</a:t>
            </a:r>
            <a:r>
              <a:rPr lang="en-US" dirty="0"/>
              <a:t>', '</a:t>
            </a:r>
            <a:r>
              <a:rPr lang="en-US" dirty="0" err="1"/>
              <a:t>Dew_point_temperature</a:t>
            </a:r>
            <a:r>
              <a:rPr lang="en-US" dirty="0"/>
              <a:t>', '</a:t>
            </a:r>
            <a:r>
              <a:rPr lang="en-US" dirty="0" err="1"/>
              <a:t>Solar_Radiation</a:t>
            </a:r>
            <a:r>
              <a:rPr lang="en-US" dirty="0"/>
              <a:t>' columns are positively related with the target </a:t>
            </a:r>
            <a:r>
              <a:rPr lang="en-US" dirty="0" err="1"/>
              <a:t>variaable</a:t>
            </a:r>
            <a:r>
              <a:rPr lang="en-US" dirty="0"/>
              <a:t>.</a:t>
            </a:r>
          </a:p>
          <a:p>
            <a:pPr marL="285750" indent="-285750" algn="l">
              <a:buFont typeface="Wingdings" panose="05000000000000000000" pitchFamily="2" charset="2"/>
              <a:buChar char="§"/>
            </a:pPr>
            <a:endParaRPr lang="en-US" dirty="0"/>
          </a:p>
        </p:txBody>
      </p:sp>
    </p:spTree>
    <p:extLst>
      <p:ext uri="{BB962C8B-B14F-4D97-AF65-F5344CB8AC3E}">
        <p14:creationId xmlns:p14="http://schemas.microsoft.com/office/powerpoint/2010/main" val="2204476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0D4F9B-B79C-9EEB-FF2E-5EFE57D67646}"/>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90C28F1C-33B1-ABE0-D541-EB23F8CDAA44}"/>
              </a:ext>
            </a:extLst>
          </p:cNvPr>
          <p:cNvSpPr txBox="1"/>
          <p:nvPr/>
        </p:nvSpPr>
        <p:spPr>
          <a:xfrm>
            <a:off x="377451" y="970005"/>
            <a:ext cx="2783759" cy="338362"/>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dirty="0"/>
              <a:t>Relation </a:t>
            </a:r>
            <a:r>
              <a:rPr lang="en-US" b="1" i="0" dirty="0">
                <a:solidFill>
                  <a:srgbClr val="212121"/>
                </a:solidFill>
                <a:effectLst/>
                <a:latin typeface="Roboto" panose="02000000000000000000" pitchFamily="2" charset="0"/>
              </a:rPr>
              <a:t>Regression plot </a:t>
            </a:r>
            <a:r>
              <a:rPr lang="en-US" b="1" dirty="0"/>
              <a:t>:-</a:t>
            </a:r>
          </a:p>
        </p:txBody>
      </p:sp>
      <p:sp>
        <p:nvSpPr>
          <p:cNvPr id="5" name="TextBox 4">
            <a:extLst>
              <a:ext uri="{FF2B5EF4-FFF2-40B4-BE49-F238E27FC236}">
                <a16:creationId xmlns:a16="http://schemas.microsoft.com/office/drawing/2014/main" id="{BA8A33A0-F46D-191C-0B54-A38825CB7E33}"/>
              </a:ext>
            </a:extLst>
          </p:cNvPr>
          <p:cNvSpPr txBox="1"/>
          <p:nvPr/>
        </p:nvSpPr>
        <p:spPr>
          <a:xfrm>
            <a:off x="662654" y="1262488"/>
            <a:ext cx="7845621" cy="1169551"/>
          </a:xfrm>
          <a:prstGeom prst="rect">
            <a:avLst/>
          </a:prstGeom>
          <a:noFill/>
        </p:spPr>
        <p:txBody>
          <a:bodyPr wrap="square">
            <a:spAutoFit/>
          </a:bodyPr>
          <a:lstStyle/>
          <a:p>
            <a:pPr marL="285750" indent="-285750" algn="l">
              <a:buFont typeface="Wingdings" panose="05000000000000000000" pitchFamily="2" charset="2"/>
              <a:buChar char="§"/>
            </a:pPr>
            <a:r>
              <a:rPr lang="en-US" b="1" dirty="0">
                <a:solidFill>
                  <a:srgbClr val="212121"/>
                </a:solidFill>
                <a:latin typeface="Roboto" panose="02000000000000000000" pitchFamily="2" charset="0"/>
              </a:rPr>
              <a:t>Negatively relation</a:t>
            </a:r>
            <a:r>
              <a:rPr lang="en-US" dirty="0">
                <a:solidFill>
                  <a:srgbClr val="212121"/>
                </a:solidFill>
                <a:latin typeface="Roboto" panose="02000000000000000000" pitchFamily="2" charset="0"/>
              </a:rPr>
              <a:t>:-</a:t>
            </a:r>
          </a:p>
          <a:p>
            <a:pPr marL="285750" indent="53975" algn="l">
              <a:buFont typeface="Arial" panose="020B0604020202020204" pitchFamily="34" charset="0"/>
              <a:buChar char="•"/>
            </a:pPr>
            <a:r>
              <a:rPr lang="en-US" dirty="0">
                <a:solidFill>
                  <a:srgbClr val="212121"/>
                </a:solidFill>
                <a:latin typeface="Roboto" panose="02000000000000000000" pitchFamily="2" charset="0"/>
              </a:rPr>
              <a:t>  </a:t>
            </a:r>
            <a:r>
              <a:rPr lang="en-US" dirty="0"/>
              <a:t>which means the target variable(rented bike count) decreases with increase of numeric parameter.</a:t>
            </a:r>
          </a:p>
          <a:p>
            <a:pPr marL="285750" indent="53975" algn="l">
              <a:buFont typeface="Arial" panose="020B0604020202020204" pitchFamily="34" charset="0"/>
              <a:buChar char="•"/>
            </a:pPr>
            <a:r>
              <a:rPr lang="en-US" dirty="0"/>
              <a:t>  In the regression plot of numerical features like '</a:t>
            </a:r>
            <a:r>
              <a:rPr lang="en-US" dirty="0" err="1"/>
              <a:t>Rainfall','Snowfall','Humidity</a:t>
            </a:r>
            <a:r>
              <a:rPr lang="en-US" dirty="0"/>
              <a:t>' these features are negatively related with the target variable.</a:t>
            </a:r>
          </a:p>
        </p:txBody>
      </p:sp>
      <p:pic>
        <p:nvPicPr>
          <p:cNvPr id="6146" name="Picture 2">
            <a:extLst>
              <a:ext uri="{FF2B5EF4-FFF2-40B4-BE49-F238E27FC236}">
                <a16:creationId xmlns:a16="http://schemas.microsoft.com/office/drawing/2014/main" id="{7C41C025-31B7-4F1F-99A0-229752137A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245" y="2477918"/>
            <a:ext cx="3936274" cy="236558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E1C35759-A4B0-67FA-EEAB-40AAEBB584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1" y="2459697"/>
            <a:ext cx="3936274" cy="235922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96B07CF-6C32-538D-0EFB-5859EBF25151}"/>
              </a:ext>
            </a:extLst>
          </p:cNvPr>
          <p:cNvSpPr txBox="1"/>
          <p:nvPr/>
        </p:nvSpPr>
        <p:spPr>
          <a:xfrm>
            <a:off x="2173590" y="4846576"/>
            <a:ext cx="1065997" cy="231186"/>
          </a:xfrm>
          <a:prstGeom prst="rect">
            <a:avLst/>
          </a:prstGeom>
          <a:noFill/>
        </p:spPr>
        <p:txBody>
          <a:bodyPr wrap="square">
            <a:spAutoFit/>
          </a:bodyPr>
          <a:lstStyle/>
          <a:p>
            <a:pPr algn="ctr"/>
            <a:r>
              <a:rPr lang="en-US" sz="900" dirty="0">
                <a:solidFill>
                  <a:srgbClr val="212121"/>
                </a:solidFill>
                <a:latin typeface="Roboto" panose="02000000000000000000" pitchFamily="2" charset="0"/>
              </a:rPr>
              <a:t>Positive Relation</a:t>
            </a:r>
          </a:p>
        </p:txBody>
      </p:sp>
      <p:sp>
        <p:nvSpPr>
          <p:cNvPr id="11" name="TextBox 10">
            <a:extLst>
              <a:ext uri="{FF2B5EF4-FFF2-40B4-BE49-F238E27FC236}">
                <a16:creationId xmlns:a16="http://schemas.microsoft.com/office/drawing/2014/main" id="{E860AE13-7921-BFCD-F8EB-56166B3EC581}"/>
              </a:ext>
            </a:extLst>
          </p:cNvPr>
          <p:cNvSpPr txBox="1"/>
          <p:nvPr/>
        </p:nvSpPr>
        <p:spPr>
          <a:xfrm>
            <a:off x="6175178" y="4846576"/>
            <a:ext cx="1065997" cy="231186"/>
          </a:xfrm>
          <a:prstGeom prst="rect">
            <a:avLst/>
          </a:prstGeom>
          <a:noFill/>
        </p:spPr>
        <p:txBody>
          <a:bodyPr wrap="square">
            <a:spAutoFit/>
          </a:bodyPr>
          <a:lstStyle/>
          <a:p>
            <a:pPr algn="ctr"/>
            <a:r>
              <a:rPr lang="en-US" sz="900" dirty="0">
                <a:solidFill>
                  <a:srgbClr val="212121"/>
                </a:solidFill>
                <a:latin typeface="Roboto" panose="02000000000000000000" pitchFamily="2" charset="0"/>
              </a:rPr>
              <a:t>Positive Relation</a:t>
            </a:r>
          </a:p>
        </p:txBody>
      </p:sp>
    </p:spTree>
    <p:extLst>
      <p:ext uri="{BB962C8B-B14F-4D97-AF65-F5344CB8AC3E}">
        <p14:creationId xmlns:p14="http://schemas.microsoft.com/office/powerpoint/2010/main" val="40435313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709534-32E5-F305-C5F9-4B1D6CB64127}"/>
              </a:ext>
            </a:extLst>
          </p:cNvPr>
          <p:cNvPicPr>
            <a:picLocks noChangeAspect="1"/>
          </p:cNvPicPr>
          <p:nvPr/>
        </p:nvPicPr>
        <p:blipFill>
          <a:blip r:embed="rId2"/>
          <a:stretch>
            <a:fillRect/>
          </a:stretch>
        </p:blipFill>
        <p:spPr>
          <a:xfrm>
            <a:off x="469245" y="914132"/>
            <a:ext cx="3206401" cy="1921769"/>
          </a:xfrm>
          <a:prstGeom prst="rect">
            <a:avLst/>
          </a:prstGeom>
        </p:spPr>
      </p:pic>
      <p:pic>
        <p:nvPicPr>
          <p:cNvPr id="3" name="Picture 2">
            <a:extLst>
              <a:ext uri="{FF2B5EF4-FFF2-40B4-BE49-F238E27FC236}">
                <a16:creationId xmlns:a16="http://schemas.microsoft.com/office/drawing/2014/main" id="{81D11A29-19E1-5330-E51E-87D2C62E7E2B}"/>
              </a:ext>
            </a:extLst>
          </p:cNvPr>
          <p:cNvPicPr>
            <a:picLocks noChangeAspect="1"/>
          </p:cNvPicPr>
          <p:nvPr/>
        </p:nvPicPr>
        <p:blipFill>
          <a:blip r:embed="rId3"/>
          <a:stretch>
            <a:fillRect/>
          </a:stretch>
        </p:blipFill>
        <p:spPr>
          <a:xfrm>
            <a:off x="5271870" y="908952"/>
            <a:ext cx="3206401" cy="1926949"/>
          </a:xfrm>
          <a:prstGeom prst="rect">
            <a:avLst/>
          </a:prstGeom>
        </p:spPr>
      </p:pic>
      <p:pic>
        <p:nvPicPr>
          <p:cNvPr id="4" name="Picture 3">
            <a:extLst>
              <a:ext uri="{FF2B5EF4-FFF2-40B4-BE49-F238E27FC236}">
                <a16:creationId xmlns:a16="http://schemas.microsoft.com/office/drawing/2014/main" id="{B2A1E651-517D-EC91-7A4B-EB5DFC61116D}"/>
              </a:ext>
            </a:extLst>
          </p:cNvPr>
          <p:cNvPicPr>
            <a:picLocks noChangeAspect="1"/>
          </p:cNvPicPr>
          <p:nvPr/>
        </p:nvPicPr>
        <p:blipFill>
          <a:blip r:embed="rId4"/>
          <a:stretch>
            <a:fillRect/>
          </a:stretch>
        </p:blipFill>
        <p:spPr>
          <a:xfrm>
            <a:off x="5189898" y="3015615"/>
            <a:ext cx="3288373" cy="1970899"/>
          </a:xfrm>
          <a:prstGeom prst="rect">
            <a:avLst/>
          </a:prstGeom>
        </p:spPr>
      </p:pic>
      <p:pic>
        <p:nvPicPr>
          <p:cNvPr id="6" name="Picture 5">
            <a:extLst>
              <a:ext uri="{FF2B5EF4-FFF2-40B4-BE49-F238E27FC236}">
                <a16:creationId xmlns:a16="http://schemas.microsoft.com/office/drawing/2014/main" id="{D98C7EA0-728D-216B-42B4-34237F6D6662}"/>
              </a:ext>
            </a:extLst>
          </p:cNvPr>
          <p:cNvPicPr>
            <a:picLocks noChangeAspect="1"/>
          </p:cNvPicPr>
          <p:nvPr/>
        </p:nvPicPr>
        <p:blipFill>
          <a:blip r:embed="rId5"/>
          <a:stretch>
            <a:fillRect/>
          </a:stretch>
        </p:blipFill>
        <p:spPr>
          <a:xfrm>
            <a:off x="432677" y="2972069"/>
            <a:ext cx="3279535" cy="1970900"/>
          </a:xfrm>
          <a:prstGeom prst="rect">
            <a:avLst/>
          </a:prstGeom>
        </p:spPr>
      </p:pic>
      <p:sp>
        <p:nvSpPr>
          <p:cNvPr id="9" name="TextBox 8">
            <a:extLst>
              <a:ext uri="{FF2B5EF4-FFF2-40B4-BE49-F238E27FC236}">
                <a16:creationId xmlns:a16="http://schemas.microsoft.com/office/drawing/2014/main" id="{171E6BB6-2F3F-48E9-08F9-D45D11481463}"/>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10" name="TextBox 9">
            <a:extLst>
              <a:ext uri="{FF2B5EF4-FFF2-40B4-BE49-F238E27FC236}">
                <a16:creationId xmlns:a16="http://schemas.microsoft.com/office/drawing/2014/main" id="{C8D0E380-36E5-6D0C-2C8D-D18E40036C47}"/>
              </a:ext>
            </a:extLst>
          </p:cNvPr>
          <p:cNvSpPr txBox="1"/>
          <p:nvPr/>
        </p:nvSpPr>
        <p:spPr>
          <a:xfrm>
            <a:off x="6417443" y="4912668"/>
            <a:ext cx="1131314" cy="230832"/>
          </a:xfrm>
          <a:prstGeom prst="rect">
            <a:avLst/>
          </a:prstGeom>
          <a:noFill/>
        </p:spPr>
        <p:txBody>
          <a:bodyPr wrap="square">
            <a:spAutoFit/>
          </a:bodyPr>
          <a:lstStyle/>
          <a:p>
            <a:pPr algn="ctr"/>
            <a:r>
              <a:rPr lang="en-US" sz="900" dirty="0">
                <a:solidFill>
                  <a:srgbClr val="212121"/>
                </a:solidFill>
                <a:latin typeface="Roboto" panose="02000000000000000000" pitchFamily="2" charset="0"/>
              </a:rPr>
              <a:t>Negative Relation</a:t>
            </a:r>
          </a:p>
        </p:txBody>
      </p:sp>
      <p:sp>
        <p:nvSpPr>
          <p:cNvPr id="11" name="TextBox 10">
            <a:extLst>
              <a:ext uri="{FF2B5EF4-FFF2-40B4-BE49-F238E27FC236}">
                <a16:creationId xmlns:a16="http://schemas.microsoft.com/office/drawing/2014/main" id="{034ECD97-CA4F-0066-7DD5-7723CA7C1FCF}"/>
              </a:ext>
            </a:extLst>
          </p:cNvPr>
          <p:cNvSpPr txBox="1"/>
          <p:nvPr/>
        </p:nvSpPr>
        <p:spPr>
          <a:xfrm>
            <a:off x="6484332" y="2784429"/>
            <a:ext cx="1065997" cy="231186"/>
          </a:xfrm>
          <a:prstGeom prst="rect">
            <a:avLst/>
          </a:prstGeom>
          <a:noFill/>
        </p:spPr>
        <p:txBody>
          <a:bodyPr wrap="square">
            <a:spAutoFit/>
          </a:bodyPr>
          <a:lstStyle/>
          <a:p>
            <a:pPr algn="ctr"/>
            <a:r>
              <a:rPr lang="en-US" sz="900" dirty="0">
                <a:solidFill>
                  <a:srgbClr val="212121"/>
                </a:solidFill>
                <a:latin typeface="Roboto" panose="02000000000000000000" pitchFamily="2" charset="0"/>
              </a:rPr>
              <a:t>Positive Relation</a:t>
            </a:r>
          </a:p>
        </p:txBody>
      </p:sp>
      <p:sp>
        <p:nvSpPr>
          <p:cNvPr id="12" name="TextBox 11">
            <a:extLst>
              <a:ext uri="{FF2B5EF4-FFF2-40B4-BE49-F238E27FC236}">
                <a16:creationId xmlns:a16="http://schemas.microsoft.com/office/drawing/2014/main" id="{C4B17FD5-E559-6F6D-E340-5D43555DAD95}"/>
              </a:ext>
            </a:extLst>
          </p:cNvPr>
          <p:cNvSpPr txBox="1"/>
          <p:nvPr/>
        </p:nvSpPr>
        <p:spPr>
          <a:xfrm>
            <a:off x="1660562" y="4870921"/>
            <a:ext cx="1065997" cy="231186"/>
          </a:xfrm>
          <a:prstGeom prst="rect">
            <a:avLst/>
          </a:prstGeom>
          <a:noFill/>
        </p:spPr>
        <p:txBody>
          <a:bodyPr wrap="square">
            <a:spAutoFit/>
          </a:bodyPr>
          <a:lstStyle/>
          <a:p>
            <a:pPr algn="ctr"/>
            <a:r>
              <a:rPr lang="en-US" sz="900" dirty="0">
                <a:solidFill>
                  <a:srgbClr val="212121"/>
                </a:solidFill>
                <a:latin typeface="Roboto" panose="02000000000000000000" pitchFamily="2" charset="0"/>
              </a:rPr>
              <a:t>Positive Relation</a:t>
            </a:r>
          </a:p>
        </p:txBody>
      </p:sp>
      <p:sp>
        <p:nvSpPr>
          <p:cNvPr id="13" name="TextBox 12">
            <a:extLst>
              <a:ext uri="{FF2B5EF4-FFF2-40B4-BE49-F238E27FC236}">
                <a16:creationId xmlns:a16="http://schemas.microsoft.com/office/drawing/2014/main" id="{36FBAA0F-9AA6-F272-674F-EFB02B0D5B93}"/>
              </a:ext>
            </a:extLst>
          </p:cNvPr>
          <p:cNvSpPr txBox="1"/>
          <p:nvPr/>
        </p:nvSpPr>
        <p:spPr>
          <a:xfrm>
            <a:off x="1660562" y="2797278"/>
            <a:ext cx="1131314" cy="230832"/>
          </a:xfrm>
          <a:prstGeom prst="rect">
            <a:avLst/>
          </a:prstGeom>
          <a:noFill/>
        </p:spPr>
        <p:txBody>
          <a:bodyPr wrap="square">
            <a:spAutoFit/>
          </a:bodyPr>
          <a:lstStyle/>
          <a:p>
            <a:pPr algn="ctr"/>
            <a:r>
              <a:rPr lang="en-US" sz="900" dirty="0">
                <a:solidFill>
                  <a:srgbClr val="212121"/>
                </a:solidFill>
                <a:latin typeface="Roboto" panose="02000000000000000000" pitchFamily="2" charset="0"/>
              </a:rPr>
              <a:t>Negative Relation</a:t>
            </a:r>
          </a:p>
        </p:txBody>
      </p:sp>
    </p:spTree>
    <p:extLst>
      <p:ext uri="{BB962C8B-B14F-4D97-AF65-F5344CB8AC3E}">
        <p14:creationId xmlns:p14="http://schemas.microsoft.com/office/powerpoint/2010/main" val="1662953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022F4E-1387-7610-E7CB-936A8008E068}"/>
              </a:ext>
            </a:extLst>
          </p:cNvPr>
          <p:cNvPicPr>
            <a:picLocks noChangeAspect="1"/>
          </p:cNvPicPr>
          <p:nvPr/>
        </p:nvPicPr>
        <p:blipFill>
          <a:blip r:embed="rId2"/>
          <a:stretch>
            <a:fillRect/>
          </a:stretch>
        </p:blipFill>
        <p:spPr>
          <a:xfrm>
            <a:off x="5203460" y="2905052"/>
            <a:ext cx="3333093" cy="1983858"/>
          </a:xfrm>
          <a:prstGeom prst="rect">
            <a:avLst/>
          </a:prstGeom>
        </p:spPr>
      </p:pic>
      <p:pic>
        <p:nvPicPr>
          <p:cNvPr id="7" name="Picture 6">
            <a:extLst>
              <a:ext uri="{FF2B5EF4-FFF2-40B4-BE49-F238E27FC236}">
                <a16:creationId xmlns:a16="http://schemas.microsoft.com/office/drawing/2014/main" id="{9C077D24-76FB-5D2E-D18E-1E075E729CC9}"/>
              </a:ext>
            </a:extLst>
          </p:cNvPr>
          <p:cNvPicPr>
            <a:picLocks noChangeAspect="1"/>
          </p:cNvPicPr>
          <p:nvPr/>
        </p:nvPicPr>
        <p:blipFill>
          <a:blip r:embed="rId3"/>
          <a:stretch>
            <a:fillRect/>
          </a:stretch>
        </p:blipFill>
        <p:spPr>
          <a:xfrm>
            <a:off x="469245" y="2916698"/>
            <a:ext cx="3333093" cy="1972213"/>
          </a:xfrm>
          <a:prstGeom prst="rect">
            <a:avLst/>
          </a:prstGeom>
        </p:spPr>
      </p:pic>
      <p:pic>
        <p:nvPicPr>
          <p:cNvPr id="8" name="Picture 7">
            <a:extLst>
              <a:ext uri="{FF2B5EF4-FFF2-40B4-BE49-F238E27FC236}">
                <a16:creationId xmlns:a16="http://schemas.microsoft.com/office/drawing/2014/main" id="{67320C3D-4AC1-AFEB-0F58-15707599EF76}"/>
              </a:ext>
            </a:extLst>
          </p:cNvPr>
          <p:cNvPicPr>
            <a:picLocks noChangeAspect="1"/>
          </p:cNvPicPr>
          <p:nvPr/>
        </p:nvPicPr>
        <p:blipFill>
          <a:blip r:embed="rId4"/>
          <a:stretch>
            <a:fillRect/>
          </a:stretch>
        </p:blipFill>
        <p:spPr>
          <a:xfrm>
            <a:off x="2723593" y="944487"/>
            <a:ext cx="3333093" cy="1972212"/>
          </a:xfrm>
          <a:prstGeom prst="rect">
            <a:avLst/>
          </a:prstGeom>
        </p:spPr>
      </p:pic>
      <p:sp>
        <p:nvSpPr>
          <p:cNvPr id="9" name="TextBox 8">
            <a:extLst>
              <a:ext uri="{FF2B5EF4-FFF2-40B4-BE49-F238E27FC236}">
                <a16:creationId xmlns:a16="http://schemas.microsoft.com/office/drawing/2014/main" id="{9B7669E0-7814-D2D8-529D-DA918CC528D7}"/>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10" name="TextBox 9">
            <a:extLst>
              <a:ext uri="{FF2B5EF4-FFF2-40B4-BE49-F238E27FC236}">
                <a16:creationId xmlns:a16="http://schemas.microsoft.com/office/drawing/2014/main" id="{23AB6944-DFB5-F8D2-4263-45910DAA1121}"/>
              </a:ext>
            </a:extLst>
          </p:cNvPr>
          <p:cNvSpPr txBox="1"/>
          <p:nvPr/>
        </p:nvSpPr>
        <p:spPr>
          <a:xfrm>
            <a:off x="6441568" y="4880901"/>
            <a:ext cx="1131314" cy="230832"/>
          </a:xfrm>
          <a:prstGeom prst="rect">
            <a:avLst/>
          </a:prstGeom>
          <a:noFill/>
        </p:spPr>
        <p:txBody>
          <a:bodyPr wrap="square">
            <a:spAutoFit/>
          </a:bodyPr>
          <a:lstStyle/>
          <a:p>
            <a:pPr algn="ctr"/>
            <a:r>
              <a:rPr lang="en-US" sz="900" dirty="0">
                <a:solidFill>
                  <a:srgbClr val="212121"/>
                </a:solidFill>
                <a:latin typeface="Roboto" panose="02000000000000000000" pitchFamily="2" charset="0"/>
              </a:rPr>
              <a:t>Positive Relation</a:t>
            </a:r>
          </a:p>
        </p:txBody>
      </p:sp>
      <p:sp>
        <p:nvSpPr>
          <p:cNvPr id="11" name="TextBox 10">
            <a:extLst>
              <a:ext uri="{FF2B5EF4-FFF2-40B4-BE49-F238E27FC236}">
                <a16:creationId xmlns:a16="http://schemas.microsoft.com/office/drawing/2014/main" id="{32BFF875-05AB-5E9E-147B-90D0148A9B1A}"/>
              </a:ext>
            </a:extLst>
          </p:cNvPr>
          <p:cNvSpPr txBox="1"/>
          <p:nvPr/>
        </p:nvSpPr>
        <p:spPr>
          <a:xfrm>
            <a:off x="1667081" y="4880901"/>
            <a:ext cx="1131314" cy="230832"/>
          </a:xfrm>
          <a:prstGeom prst="rect">
            <a:avLst/>
          </a:prstGeom>
          <a:noFill/>
        </p:spPr>
        <p:txBody>
          <a:bodyPr wrap="square">
            <a:spAutoFit/>
          </a:bodyPr>
          <a:lstStyle/>
          <a:p>
            <a:pPr algn="ctr"/>
            <a:r>
              <a:rPr lang="en-US" sz="900" dirty="0">
                <a:solidFill>
                  <a:srgbClr val="212121"/>
                </a:solidFill>
                <a:latin typeface="Roboto" panose="02000000000000000000" pitchFamily="2" charset="0"/>
              </a:rPr>
              <a:t>Negative Relation</a:t>
            </a:r>
          </a:p>
        </p:txBody>
      </p:sp>
      <p:sp>
        <p:nvSpPr>
          <p:cNvPr id="12" name="TextBox 11">
            <a:extLst>
              <a:ext uri="{FF2B5EF4-FFF2-40B4-BE49-F238E27FC236}">
                <a16:creationId xmlns:a16="http://schemas.microsoft.com/office/drawing/2014/main" id="{377305C7-F5FB-02D5-648C-942F1BA33B89}"/>
              </a:ext>
            </a:extLst>
          </p:cNvPr>
          <p:cNvSpPr txBox="1"/>
          <p:nvPr/>
        </p:nvSpPr>
        <p:spPr>
          <a:xfrm>
            <a:off x="3954738" y="2949678"/>
            <a:ext cx="1131314" cy="230832"/>
          </a:xfrm>
          <a:prstGeom prst="rect">
            <a:avLst/>
          </a:prstGeom>
          <a:noFill/>
        </p:spPr>
        <p:txBody>
          <a:bodyPr wrap="square">
            <a:spAutoFit/>
          </a:bodyPr>
          <a:lstStyle/>
          <a:p>
            <a:pPr algn="ctr"/>
            <a:r>
              <a:rPr lang="en-US" sz="900" dirty="0">
                <a:solidFill>
                  <a:srgbClr val="212121"/>
                </a:solidFill>
                <a:latin typeface="Roboto" panose="02000000000000000000" pitchFamily="2" charset="0"/>
              </a:rPr>
              <a:t>Negative Relation</a:t>
            </a:r>
          </a:p>
        </p:txBody>
      </p:sp>
    </p:spTree>
    <p:extLst>
      <p:ext uri="{BB962C8B-B14F-4D97-AF65-F5344CB8AC3E}">
        <p14:creationId xmlns:p14="http://schemas.microsoft.com/office/powerpoint/2010/main" val="169984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81C1DD64-2BFB-0081-5D68-48B067C6501C}"/>
              </a:ext>
            </a:extLst>
          </p:cNvPr>
          <p:cNvSpPr txBox="1"/>
          <p:nvPr/>
        </p:nvSpPr>
        <p:spPr>
          <a:xfrm>
            <a:off x="469246" y="1101849"/>
            <a:ext cx="3735361" cy="3201582"/>
          </a:xfrm>
          <a:prstGeom prst="rect">
            <a:avLst/>
          </a:prstGeom>
        </p:spPr>
        <p:txBody>
          <a:bodyPr vert="horz" wrap="square" lIns="0" tIns="13335" rIns="0" bIns="0" rtlCol="0">
            <a:spAutoFit/>
          </a:bodyPr>
          <a:lstStyle/>
          <a:p>
            <a:pPr marL="354965" indent="-342900">
              <a:lnSpc>
                <a:spcPct val="150000"/>
              </a:lnSpc>
              <a:spcBef>
                <a:spcPts val="105"/>
              </a:spcBef>
              <a:buFont typeface="+mj-lt"/>
              <a:buAutoNum type="arabicPeriod"/>
              <a:tabLst>
                <a:tab pos="299085" algn="l"/>
                <a:tab pos="299720" algn="l"/>
              </a:tabLst>
            </a:pPr>
            <a:r>
              <a:rPr spc="-35" dirty="0">
                <a:solidFill>
                  <a:schemeClr val="accent2"/>
                </a:solidFill>
                <a:latin typeface="Verdana"/>
              </a:rPr>
              <a:t>Agenda</a:t>
            </a:r>
          </a:p>
          <a:p>
            <a:pPr marL="354965" indent="-342900">
              <a:lnSpc>
                <a:spcPct val="150000"/>
              </a:lnSpc>
              <a:spcBef>
                <a:spcPts val="5"/>
              </a:spcBef>
              <a:buFont typeface="+mj-lt"/>
              <a:buAutoNum type="arabicPeriod"/>
              <a:tabLst>
                <a:tab pos="299085" algn="l"/>
                <a:tab pos="299720" algn="l"/>
              </a:tabLst>
            </a:pPr>
            <a:r>
              <a:rPr lang="en-US" spc="-35" dirty="0">
                <a:solidFill>
                  <a:schemeClr val="accent2"/>
                </a:solidFill>
                <a:latin typeface="Verdana"/>
              </a:rPr>
              <a:t>Problem </a:t>
            </a:r>
            <a:r>
              <a:rPr lang="en-US" sz="1400" spc="-35" dirty="0">
                <a:latin typeface="Verdana"/>
              </a:rPr>
              <a:t>Statement</a:t>
            </a:r>
            <a:endParaRPr lang="en-US" spc="-35" dirty="0">
              <a:solidFill>
                <a:schemeClr val="accent2"/>
              </a:solidFill>
              <a:latin typeface="Verdana"/>
            </a:endParaRPr>
          </a:p>
          <a:p>
            <a:pPr marL="354965" indent="-342900">
              <a:lnSpc>
                <a:spcPct val="150000"/>
              </a:lnSpc>
              <a:spcBef>
                <a:spcPts val="5"/>
              </a:spcBef>
              <a:buFont typeface="+mj-lt"/>
              <a:buAutoNum type="arabicPeriod"/>
              <a:tabLst>
                <a:tab pos="299085" algn="l"/>
                <a:tab pos="299720" algn="l"/>
              </a:tabLst>
            </a:pPr>
            <a:r>
              <a:rPr lang="en-US" spc="-35" dirty="0">
                <a:solidFill>
                  <a:schemeClr val="accent2"/>
                </a:solidFill>
                <a:latin typeface="Verdana"/>
              </a:rPr>
              <a:t>Workflow</a:t>
            </a:r>
          </a:p>
          <a:p>
            <a:pPr marL="354965" indent="-342900">
              <a:lnSpc>
                <a:spcPct val="150000"/>
              </a:lnSpc>
              <a:spcBef>
                <a:spcPts val="5"/>
              </a:spcBef>
              <a:buFont typeface="+mj-lt"/>
              <a:buAutoNum type="arabicPeriod"/>
              <a:tabLst>
                <a:tab pos="299085" algn="l"/>
                <a:tab pos="299720" algn="l"/>
              </a:tabLst>
            </a:pPr>
            <a:r>
              <a:rPr lang="en-US" spc="-35" dirty="0">
                <a:solidFill>
                  <a:schemeClr val="accent2"/>
                </a:solidFill>
                <a:latin typeface="Verdana"/>
              </a:rPr>
              <a:t>Data Collection and Understanding</a:t>
            </a:r>
          </a:p>
          <a:p>
            <a:pPr marL="354965" indent="-342900">
              <a:lnSpc>
                <a:spcPct val="150000"/>
              </a:lnSpc>
              <a:buFont typeface="+mj-lt"/>
              <a:buAutoNum type="arabicPeriod"/>
              <a:tabLst>
                <a:tab pos="299085" algn="l"/>
                <a:tab pos="299720" algn="l"/>
              </a:tabLst>
            </a:pPr>
            <a:r>
              <a:rPr lang="en-US" spc="-35" dirty="0">
                <a:solidFill>
                  <a:schemeClr val="accent2"/>
                </a:solidFill>
                <a:latin typeface="Verdana"/>
              </a:rPr>
              <a:t>Data Wrangling &amp; Feature Engineering</a:t>
            </a:r>
          </a:p>
          <a:p>
            <a:pPr marL="354965" indent="-342900">
              <a:lnSpc>
                <a:spcPct val="150000"/>
              </a:lnSpc>
              <a:buFont typeface="+mj-lt"/>
              <a:buAutoNum type="arabicPeriod"/>
              <a:tabLst>
                <a:tab pos="299085" algn="l"/>
                <a:tab pos="299720" algn="l"/>
              </a:tabLst>
            </a:pPr>
            <a:r>
              <a:rPr lang="en-US" spc="-35" dirty="0">
                <a:solidFill>
                  <a:schemeClr val="accent2"/>
                </a:solidFill>
                <a:latin typeface="Verdana"/>
              </a:rPr>
              <a:t>EDA</a:t>
            </a:r>
            <a:endParaRPr spc="-35" dirty="0">
              <a:solidFill>
                <a:schemeClr val="accent2"/>
              </a:solidFill>
              <a:latin typeface="Verdana"/>
            </a:endParaRPr>
          </a:p>
          <a:p>
            <a:pPr marL="354965" indent="-342900">
              <a:lnSpc>
                <a:spcPct val="150000"/>
              </a:lnSpc>
              <a:buFont typeface="+mj-lt"/>
              <a:buAutoNum type="arabicPeriod"/>
              <a:tabLst>
                <a:tab pos="299085" algn="l"/>
                <a:tab pos="299720" algn="l"/>
              </a:tabLst>
            </a:pPr>
            <a:r>
              <a:rPr lang="en-US" spc="-35" dirty="0">
                <a:solidFill>
                  <a:schemeClr val="accent2"/>
                </a:solidFill>
                <a:latin typeface="Verdana"/>
              </a:rPr>
              <a:t>Preparation of data for model building. Some important questions</a:t>
            </a:r>
          </a:p>
          <a:p>
            <a:pPr marL="354965" indent="-342900">
              <a:lnSpc>
                <a:spcPct val="150000"/>
              </a:lnSpc>
              <a:buFont typeface="+mj-lt"/>
              <a:buAutoNum type="arabicPeriod"/>
              <a:tabLst>
                <a:tab pos="299085" algn="l"/>
                <a:tab pos="299720" algn="l"/>
              </a:tabLst>
            </a:pPr>
            <a:r>
              <a:rPr lang="en-US" spc="-35" dirty="0">
                <a:solidFill>
                  <a:schemeClr val="accent2"/>
                </a:solidFill>
                <a:latin typeface="Verdana"/>
              </a:rPr>
              <a:t>Model Selection and Evaluation</a:t>
            </a:r>
            <a:endParaRPr spc="-35" dirty="0">
              <a:solidFill>
                <a:schemeClr val="accent2"/>
              </a:solidFill>
              <a:latin typeface="Verdana"/>
            </a:endParaRPr>
          </a:p>
          <a:p>
            <a:pPr marL="354965" indent="-342900">
              <a:lnSpc>
                <a:spcPct val="150000"/>
              </a:lnSpc>
              <a:spcBef>
                <a:spcPts val="5"/>
              </a:spcBef>
              <a:buFont typeface="+mj-lt"/>
              <a:buAutoNum type="arabicPeriod"/>
              <a:tabLst>
                <a:tab pos="299085" algn="l"/>
                <a:tab pos="299720" algn="l"/>
              </a:tabLst>
            </a:pPr>
            <a:r>
              <a:rPr spc="-35" dirty="0">
                <a:solidFill>
                  <a:schemeClr val="accent2"/>
                </a:solidFill>
                <a:latin typeface="Verdana"/>
              </a:rPr>
              <a:t>Conclusion</a:t>
            </a:r>
            <a:endParaRPr sz="2000" spc="-35" dirty="0">
              <a:solidFill>
                <a:schemeClr val="accent2"/>
              </a:solidFill>
              <a:latin typeface="Verdana"/>
            </a:endParaRPr>
          </a:p>
        </p:txBody>
      </p:sp>
      <p:pic>
        <p:nvPicPr>
          <p:cNvPr id="6" name="Picture 5">
            <a:extLst>
              <a:ext uri="{FF2B5EF4-FFF2-40B4-BE49-F238E27FC236}">
                <a16:creationId xmlns:a16="http://schemas.microsoft.com/office/drawing/2014/main" id="{EE5E3DE6-14F7-74AB-78B3-02F60FCBD9B5}"/>
              </a:ext>
            </a:extLst>
          </p:cNvPr>
          <p:cNvPicPr>
            <a:picLocks noChangeAspect="1"/>
          </p:cNvPicPr>
          <p:nvPr/>
        </p:nvPicPr>
        <p:blipFill>
          <a:blip r:embed="rId2"/>
          <a:srcRect/>
          <a:stretch/>
        </p:blipFill>
        <p:spPr>
          <a:xfrm rot="20881615">
            <a:off x="3794423" y="455678"/>
            <a:ext cx="2882400" cy="16213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C7478D1C-D7E4-4C1C-7CE7-82F2420457FA}"/>
              </a:ext>
            </a:extLst>
          </p:cNvPr>
          <p:cNvPicPr>
            <a:picLocks noChangeAspect="1"/>
          </p:cNvPicPr>
          <p:nvPr/>
        </p:nvPicPr>
        <p:blipFill>
          <a:blip r:embed="rId3"/>
          <a:srcRect/>
          <a:stretch/>
        </p:blipFill>
        <p:spPr>
          <a:xfrm rot="722443">
            <a:off x="5721025" y="1022103"/>
            <a:ext cx="2971800" cy="16716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9A8D9372-5D3E-902B-5469-521388339F61}"/>
              </a:ext>
            </a:extLst>
          </p:cNvPr>
          <p:cNvPicPr>
            <a:picLocks noChangeAspect="1"/>
          </p:cNvPicPr>
          <p:nvPr/>
        </p:nvPicPr>
        <p:blipFill>
          <a:blip r:embed="rId4"/>
          <a:srcRect/>
          <a:stretch/>
        </p:blipFill>
        <p:spPr>
          <a:xfrm rot="326164">
            <a:off x="4254058" y="2211676"/>
            <a:ext cx="2867233" cy="19439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71CCFC3F-CE09-FA71-4D12-0BA3543D482A}"/>
              </a:ext>
            </a:extLst>
          </p:cNvPr>
          <p:cNvPicPr>
            <a:picLocks noChangeAspect="1"/>
          </p:cNvPicPr>
          <p:nvPr/>
        </p:nvPicPr>
        <p:blipFill>
          <a:blip r:embed="rId5"/>
          <a:srcRect/>
          <a:stretch/>
        </p:blipFill>
        <p:spPr>
          <a:xfrm rot="21229941">
            <a:off x="6068765" y="2977991"/>
            <a:ext cx="2617873" cy="17479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30BEA8B7-F973-CBAB-69C9-873DEE89E6CB}"/>
              </a:ext>
            </a:extLst>
          </p:cNvPr>
          <p:cNvSpPr txBox="1"/>
          <p:nvPr/>
        </p:nvSpPr>
        <p:spPr>
          <a:xfrm>
            <a:off x="469246" y="407259"/>
            <a:ext cx="2885520" cy="461665"/>
          </a:xfrm>
          <a:custGeom>
            <a:avLst/>
            <a:gdLst>
              <a:gd name="connsiteX0" fmla="*/ 0 w 2885520"/>
              <a:gd name="connsiteY0" fmla="*/ 0 h 461665"/>
              <a:gd name="connsiteX1" fmla="*/ 634814 w 2885520"/>
              <a:gd name="connsiteY1" fmla="*/ 0 h 461665"/>
              <a:gd name="connsiteX2" fmla="*/ 1183063 w 2885520"/>
              <a:gd name="connsiteY2" fmla="*/ 0 h 461665"/>
              <a:gd name="connsiteX3" fmla="*/ 1731312 w 2885520"/>
              <a:gd name="connsiteY3" fmla="*/ 0 h 461665"/>
              <a:gd name="connsiteX4" fmla="*/ 2221850 w 2885520"/>
              <a:gd name="connsiteY4" fmla="*/ 0 h 461665"/>
              <a:gd name="connsiteX5" fmla="*/ 2885520 w 2885520"/>
              <a:gd name="connsiteY5" fmla="*/ 0 h 461665"/>
              <a:gd name="connsiteX6" fmla="*/ 2885520 w 2885520"/>
              <a:gd name="connsiteY6" fmla="*/ 461665 h 461665"/>
              <a:gd name="connsiteX7" fmla="*/ 2337271 w 2885520"/>
              <a:gd name="connsiteY7" fmla="*/ 461665 h 461665"/>
              <a:gd name="connsiteX8" fmla="*/ 1846733 w 2885520"/>
              <a:gd name="connsiteY8" fmla="*/ 461665 h 461665"/>
              <a:gd name="connsiteX9" fmla="*/ 1327339 w 2885520"/>
              <a:gd name="connsiteY9" fmla="*/ 461665 h 461665"/>
              <a:gd name="connsiteX10" fmla="*/ 807946 w 2885520"/>
              <a:gd name="connsiteY10" fmla="*/ 461665 h 461665"/>
              <a:gd name="connsiteX11" fmla="*/ 0 w 2885520"/>
              <a:gd name="connsiteY11" fmla="*/ 461665 h 461665"/>
              <a:gd name="connsiteX12" fmla="*/ 0 w 2885520"/>
              <a:gd name="connsiteY12"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5520" h="461665" fill="none" extrusionOk="0">
                <a:moveTo>
                  <a:pt x="0" y="0"/>
                </a:moveTo>
                <a:cubicBezTo>
                  <a:pt x="234773" y="-73619"/>
                  <a:pt x="328088" y="21317"/>
                  <a:pt x="634814" y="0"/>
                </a:cubicBezTo>
                <a:cubicBezTo>
                  <a:pt x="941540" y="-21317"/>
                  <a:pt x="1046255" y="39998"/>
                  <a:pt x="1183063" y="0"/>
                </a:cubicBezTo>
                <a:cubicBezTo>
                  <a:pt x="1319871" y="-39998"/>
                  <a:pt x="1554769" y="40184"/>
                  <a:pt x="1731312" y="0"/>
                </a:cubicBezTo>
                <a:cubicBezTo>
                  <a:pt x="1907855" y="-40184"/>
                  <a:pt x="2089743" y="11023"/>
                  <a:pt x="2221850" y="0"/>
                </a:cubicBezTo>
                <a:cubicBezTo>
                  <a:pt x="2353957" y="-11023"/>
                  <a:pt x="2701472" y="51462"/>
                  <a:pt x="2885520" y="0"/>
                </a:cubicBezTo>
                <a:cubicBezTo>
                  <a:pt x="2910783" y="187068"/>
                  <a:pt x="2875040" y="317759"/>
                  <a:pt x="2885520" y="461665"/>
                </a:cubicBezTo>
                <a:cubicBezTo>
                  <a:pt x="2708592" y="464584"/>
                  <a:pt x="2556237" y="425694"/>
                  <a:pt x="2337271" y="461665"/>
                </a:cubicBezTo>
                <a:cubicBezTo>
                  <a:pt x="2118305" y="497636"/>
                  <a:pt x="2090292" y="404040"/>
                  <a:pt x="1846733" y="461665"/>
                </a:cubicBezTo>
                <a:cubicBezTo>
                  <a:pt x="1603174" y="519290"/>
                  <a:pt x="1523506" y="412050"/>
                  <a:pt x="1327339" y="461665"/>
                </a:cubicBezTo>
                <a:cubicBezTo>
                  <a:pt x="1131172" y="511280"/>
                  <a:pt x="1053668" y="437699"/>
                  <a:pt x="807946" y="461665"/>
                </a:cubicBezTo>
                <a:cubicBezTo>
                  <a:pt x="562224" y="485631"/>
                  <a:pt x="276225" y="454268"/>
                  <a:pt x="0" y="461665"/>
                </a:cubicBezTo>
                <a:cubicBezTo>
                  <a:pt x="-22309" y="293066"/>
                  <a:pt x="39661" y="120361"/>
                  <a:pt x="0" y="0"/>
                </a:cubicBezTo>
                <a:close/>
              </a:path>
              <a:path w="2885520" h="461665" stroke="0" extrusionOk="0">
                <a:moveTo>
                  <a:pt x="0" y="0"/>
                </a:moveTo>
                <a:cubicBezTo>
                  <a:pt x="302573" y="-43107"/>
                  <a:pt x="431013" y="33373"/>
                  <a:pt x="605959" y="0"/>
                </a:cubicBezTo>
                <a:cubicBezTo>
                  <a:pt x="780905" y="-33373"/>
                  <a:pt x="979060" y="1995"/>
                  <a:pt x="1125353" y="0"/>
                </a:cubicBezTo>
                <a:cubicBezTo>
                  <a:pt x="1271646" y="-1995"/>
                  <a:pt x="1431127" y="4215"/>
                  <a:pt x="1673602" y="0"/>
                </a:cubicBezTo>
                <a:cubicBezTo>
                  <a:pt x="1916077" y="-4215"/>
                  <a:pt x="2109326" y="35294"/>
                  <a:pt x="2308416" y="0"/>
                </a:cubicBezTo>
                <a:cubicBezTo>
                  <a:pt x="2507506" y="-35294"/>
                  <a:pt x="2719433" y="19736"/>
                  <a:pt x="2885520" y="0"/>
                </a:cubicBezTo>
                <a:cubicBezTo>
                  <a:pt x="2937004" y="154453"/>
                  <a:pt x="2884100" y="254544"/>
                  <a:pt x="2885520" y="461665"/>
                </a:cubicBezTo>
                <a:cubicBezTo>
                  <a:pt x="2687659" y="519514"/>
                  <a:pt x="2387996" y="385686"/>
                  <a:pt x="2250706" y="461665"/>
                </a:cubicBezTo>
                <a:cubicBezTo>
                  <a:pt x="2113416" y="537644"/>
                  <a:pt x="1927714" y="410833"/>
                  <a:pt x="1615891" y="461665"/>
                </a:cubicBezTo>
                <a:cubicBezTo>
                  <a:pt x="1304068" y="512497"/>
                  <a:pt x="1235981" y="420748"/>
                  <a:pt x="1096498" y="461665"/>
                </a:cubicBezTo>
                <a:cubicBezTo>
                  <a:pt x="957015" y="502582"/>
                  <a:pt x="219939" y="426354"/>
                  <a:pt x="0" y="461665"/>
                </a:cubicBezTo>
                <a:cubicBezTo>
                  <a:pt x="-42528" y="234999"/>
                  <a:pt x="31643" y="149806"/>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cs typeface="Verdana"/>
              </a:rPr>
              <a:t>P</a:t>
            </a:r>
            <a:r>
              <a:rPr lang="en-US" sz="2400" spc="-40" dirty="0">
                <a:latin typeface="Verdana"/>
                <a:cs typeface="Verdana"/>
              </a:rPr>
              <a:t>oi</a:t>
            </a:r>
            <a:r>
              <a:rPr lang="en-US" sz="2400" spc="-95" dirty="0">
                <a:latin typeface="Verdana"/>
                <a:cs typeface="Verdana"/>
              </a:rPr>
              <a:t>n</a:t>
            </a:r>
            <a:r>
              <a:rPr lang="en-US" sz="2400" spc="-85" dirty="0">
                <a:latin typeface="Verdana"/>
                <a:cs typeface="Verdana"/>
              </a:rPr>
              <a:t>ts</a:t>
            </a:r>
            <a:r>
              <a:rPr lang="en-US" sz="2400" spc="-114" dirty="0">
                <a:latin typeface="Verdana"/>
                <a:cs typeface="Verdana"/>
              </a:rPr>
              <a:t> </a:t>
            </a:r>
            <a:r>
              <a:rPr lang="en-US" sz="2400" spc="-50" dirty="0">
                <a:latin typeface="Verdana"/>
                <a:cs typeface="Verdana"/>
              </a:rPr>
              <a:t>to</a:t>
            </a:r>
            <a:r>
              <a:rPr lang="en-US" sz="2400" spc="-125" dirty="0">
                <a:latin typeface="Verdana"/>
                <a:cs typeface="Verdana"/>
              </a:rPr>
              <a:t> </a:t>
            </a:r>
            <a:r>
              <a:rPr lang="en-US" sz="2400" spc="-50" dirty="0">
                <a:latin typeface="Verdana"/>
                <a:cs typeface="Verdana"/>
              </a:rPr>
              <a:t>Disc</a:t>
            </a:r>
            <a:r>
              <a:rPr lang="en-US" sz="2400" spc="-55" dirty="0">
                <a:latin typeface="Verdana"/>
                <a:cs typeface="Verdana"/>
              </a:rPr>
              <a:t>u</a:t>
            </a:r>
            <a:r>
              <a:rPr lang="en-US" sz="2400" spc="-125" dirty="0">
                <a:latin typeface="Verdana"/>
                <a:cs typeface="Verdana"/>
              </a:rPr>
              <a:t>s</a:t>
            </a:r>
            <a:r>
              <a:rPr lang="en-US" sz="2400" spc="-120" dirty="0">
                <a:latin typeface="Verdana"/>
                <a:cs typeface="Verdana"/>
              </a:rPr>
              <a:t>s</a:t>
            </a:r>
            <a:r>
              <a:rPr lang="en-US" sz="2400" spc="-280" dirty="0">
                <a:latin typeface="Verdana"/>
                <a:cs typeface="Verdana"/>
              </a:rPr>
              <a:t>:-</a:t>
            </a:r>
            <a:endParaRPr lang="en-US" sz="2400" spc="-35" dirty="0">
              <a:latin typeface="Verdana"/>
            </a:endParaRPr>
          </a:p>
        </p:txBody>
      </p:sp>
    </p:spTree>
    <p:extLst>
      <p:ext uri="{BB962C8B-B14F-4D97-AF65-F5344CB8AC3E}">
        <p14:creationId xmlns:p14="http://schemas.microsoft.com/office/powerpoint/2010/main" val="343481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E71C88-E4D2-1915-6AA2-E4E46FA749E1}"/>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D6BA70BC-52B4-979D-E9C4-DD7F87E69EF0}"/>
              </a:ext>
            </a:extLst>
          </p:cNvPr>
          <p:cNvSpPr txBox="1"/>
          <p:nvPr/>
        </p:nvSpPr>
        <p:spPr>
          <a:xfrm>
            <a:off x="377451" y="970005"/>
            <a:ext cx="6437006" cy="339195"/>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i="0" dirty="0">
                <a:solidFill>
                  <a:srgbClr val="212121"/>
                </a:solidFill>
                <a:effectLst/>
                <a:latin typeface="Roboto" panose="02000000000000000000" pitchFamily="2" charset="0"/>
              </a:rPr>
              <a:t>Normalize </a:t>
            </a:r>
            <a:r>
              <a:rPr lang="en-US" b="1" i="0" dirty="0" err="1">
                <a:solidFill>
                  <a:srgbClr val="212121"/>
                </a:solidFill>
                <a:effectLst/>
                <a:latin typeface="Roboto" panose="02000000000000000000" pitchFamily="2" charset="0"/>
              </a:rPr>
              <a:t>Rented_Bike_Count</a:t>
            </a:r>
            <a:r>
              <a:rPr lang="en-US" b="1" i="0" dirty="0">
                <a:solidFill>
                  <a:srgbClr val="212121"/>
                </a:solidFill>
                <a:effectLst/>
                <a:latin typeface="Roboto" panose="02000000000000000000" pitchFamily="2" charset="0"/>
              </a:rPr>
              <a:t> column data:-</a:t>
            </a:r>
            <a:endParaRPr lang="en-US"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id="{0346317A-AD6F-84D9-0158-FD7F801EA217}"/>
              </a:ext>
            </a:extLst>
          </p:cNvPr>
          <p:cNvSpPr txBox="1"/>
          <p:nvPr/>
        </p:nvSpPr>
        <p:spPr>
          <a:xfrm>
            <a:off x="662654" y="1299673"/>
            <a:ext cx="7845621" cy="307777"/>
          </a:xfrm>
          <a:prstGeom prst="rect">
            <a:avLst/>
          </a:prstGeom>
          <a:noFill/>
        </p:spPr>
        <p:txBody>
          <a:bodyPr wrap="square">
            <a:spAutoFit/>
          </a:bodyPr>
          <a:lstStyle/>
          <a:p>
            <a:pPr marL="285750" indent="-285750" algn="l">
              <a:buFont typeface="Wingdings" panose="05000000000000000000" pitchFamily="2" charset="2"/>
              <a:buChar char="§"/>
            </a:pPr>
            <a:r>
              <a:rPr lang="en-US" b="0" i="0" dirty="0">
                <a:solidFill>
                  <a:srgbClr val="212121"/>
                </a:solidFill>
                <a:effectLst/>
                <a:latin typeface="Roboto" panose="02000000000000000000" pitchFamily="2" charset="0"/>
              </a:rPr>
              <a:t>The main purpose of data normalization is to minimize or even exclude duplicated data</a:t>
            </a:r>
          </a:p>
        </p:txBody>
      </p:sp>
      <p:sp>
        <p:nvSpPr>
          <p:cNvPr id="7" name="TextBox 6">
            <a:extLst>
              <a:ext uri="{FF2B5EF4-FFF2-40B4-BE49-F238E27FC236}">
                <a16:creationId xmlns:a16="http://schemas.microsoft.com/office/drawing/2014/main" id="{4DC4152D-8861-0ABD-EDC1-69601C26EBA9}"/>
              </a:ext>
            </a:extLst>
          </p:cNvPr>
          <p:cNvSpPr txBox="1"/>
          <p:nvPr/>
        </p:nvSpPr>
        <p:spPr>
          <a:xfrm>
            <a:off x="469245" y="4308245"/>
            <a:ext cx="8304641" cy="738664"/>
          </a:xfrm>
          <a:prstGeom prst="rect">
            <a:avLst/>
          </a:prstGeom>
          <a:noFill/>
        </p:spPr>
        <p:txBody>
          <a:bodyPr wrap="square">
            <a:spAutoFit/>
          </a:bodyPr>
          <a:lstStyle/>
          <a:p>
            <a:pPr marL="285750" lvl="2" indent="-285750">
              <a:buFont typeface="Arial" panose="020B0604020202020204" pitchFamily="34" charset="0"/>
              <a:buChar char="•"/>
            </a:pPr>
            <a:r>
              <a:rPr lang="en-US" dirty="0"/>
              <a:t>The above graph show that rented bike has moderate right skewness.</a:t>
            </a:r>
          </a:p>
          <a:p>
            <a:pPr marL="285750" lvl="2" indent="-285750">
              <a:buFont typeface="Arial" panose="020B0604020202020204" pitchFamily="34" charset="0"/>
              <a:buChar char="•"/>
            </a:pPr>
            <a:r>
              <a:rPr lang="en-US" dirty="0"/>
              <a:t>As per the linear regression the distribution of target variable/dependent variable has to be normal.</a:t>
            </a:r>
          </a:p>
          <a:p>
            <a:pPr marL="285750" lvl="2" indent="-285750">
              <a:buFont typeface="Arial" panose="020B0604020202020204" pitchFamily="34" charset="0"/>
              <a:buChar char="•"/>
            </a:pPr>
            <a:r>
              <a:rPr lang="en-US" dirty="0"/>
              <a:t>We must perform some operation to make it normal.</a:t>
            </a:r>
          </a:p>
        </p:txBody>
      </p:sp>
      <p:pic>
        <p:nvPicPr>
          <p:cNvPr id="9" name="Picture 8">
            <a:extLst>
              <a:ext uri="{FF2B5EF4-FFF2-40B4-BE49-F238E27FC236}">
                <a16:creationId xmlns:a16="http://schemas.microsoft.com/office/drawing/2014/main" id="{4734452E-E89B-CBB9-E72C-B4B534372F66}"/>
              </a:ext>
            </a:extLst>
          </p:cNvPr>
          <p:cNvPicPr>
            <a:picLocks noChangeAspect="1"/>
          </p:cNvPicPr>
          <p:nvPr/>
        </p:nvPicPr>
        <p:blipFill>
          <a:blip r:embed="rId2"/>
          <a:stretch>
            <a:fillRect/>
          </a:stretch>
        </p:blipFill>
        <p:spPr>
          <a:xfrm>
            <a:off x="1459481" y="1607450"/>
            <a:ext cx="6225038" cy="2675084"/>
          </a:xfrm>
          <a:prstGeom prst="rect">
            <a:avLst/>
          </a:prstGeom>
        </p:spPr>
      </p:pic>
    </p:spTree>
    <p:extLst>
      <p:ext uri="{BB962C8B-B14F-4D97-AF65-F5344CB8AC3E}">
        <p14:creationId xmlns:p14="http://schemas.microsoft.com/office/powerpoint/2010/main" val="35107393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E71C88-E4D2-1915-6AA2-E4E46FA749E1}"/>
              </a:ext>
            </a:extLst>
          </p:cNvPr>
          <p:cNvSpPr txBox="1"/>
          <p:nvPr/>
        </p:nvSpPr>
        <p:spPr>
          <a:xfrm>
            <a:off x="480131" y="174640"/>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D6BA70BC-52B4-979D-E9C4-DD7F87E69EF0}"/>
              </a:ext>
            </a:extLst>
          </p:cNvPr>
          <p:cNvSpPr txBox="1"/>
          <p:nvPr/>
        </p:nvSpPr>
        <p:spPr>
          <a:xfrm>
            <a:off x="389424" y="742697"/>
            <a:ext cx="6437006" cy="634148"/>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i="0" dirty="0">
                <a:solidFill>
                  <a:srgbClr val="212121"/>
                </a:solidFill>
                <a:effectLst/>
                <a:latin typeface="Roboto" panose="02000000000000000000" pitchFamily="2" charset="0"/>
              </a:rPr>
              <a:t>Checking of Correlation between variables:-</a:t>
            </a:r>
            <a:endParaRPr lang="en-US" b="0" i="0" dirty="0">
              <a:solidFill>
                <a:srgbClr val="212121"/>
              </a:solidFill>
              <a:effectLst/>
              <a:latin typeface="Roboto" panose="02000000000000000000" pitchFamily="2" charset="0"/>
            </a:endParaRPr>
          </a:p>
          <a:p>
            <a:pPr marL="297180" indent="-285750">
              <a:lnSpc>
                <a:spcPct val="125000"/>
              </a:lnSpc>
              <a:spcBef>
                <a:spcPts val="110"/>
              </a:spcBef>
              <a:spcAft>
                <a:spcPts val="115"/>
              </a:spcAft>
              <a:buFont typeface="Wingdings" panose="05000000000000000000" pitchFamily="2" charset="2"/>
              <a:buChar char="Ø"/>
            </a:pPr>
            <a:endParaRPr lang="en-US"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id="{0346317A-AD6F-84D9-0158-FD7F801EA217}"/>
              </a:ext>
            </a:extLst>
          </p:cNvPr>
          <p:cNvSpPr txBox="1"/>
          <p:nvPr/>
        </p:nvSpPr>
        <p:spPr>
          <a:xfrm>
            <a:off x="727682" y="972683"/>
            <a:ext cx="3909346" cy="1169551"/>
          </a:xfrm>
          <a:prstGeom prst="rect">
            <a:avLst/>
          </a:prstGeom>
          <a:noFill/>
        </p:spPr>
        <p:txBody>
          <a:bodyPr wrap="square">
            <a:spAutoFit/>
          </a:bodyPr>
          <a:lstStyle/>
          <a:p>
            <a:pPr marL="285750" indent="-285750" algn="l">
              <a:buFont typeface="Arial" panose="020B0604020202020204" pitchFamily="34" charset="0"/>
              <a:buChar char="•"/>
            </a:pPr>
            <a:r>
              <a:rPr lang="en-US" dirty="0"/>
              <a:t>Ordinary least squares (OLS) regression is a statistical method of analysis that estimates the relationship between one or more independent variables and a dependent variable.</a:t>
            </a:r>
          </a:p>
        </p:txBody>
      </p:sp>
      <p:pic>
        <p:nvPicPr>
          <p:cNvPr id="6" name="Picture 5">
            <a:extLst>
              <a:ext uri="{FF2B5EF4-FFF2-40B4-BE49-F238E27FC236}">
                <a16:creationId xmlns:a16="http://schemas.microsoft.com/office/drawing/2014/main" id="{7918CFC0-DD28-CE70-61D4-11F441682C98}"/>
              </a:ext>
            </a:extLst>
          </p:cNvPr>
          <p:cNvPicPr>
            <a:picLocks noChangeAspect="1"/>
          </p:cNvPicPr>
          <p:nvPr/>
        </p:nvPicPr>
        <p:blipFill>
          <a:blip r:embed="rId2"/>
          <a:stretch>
            <a:fillRect/>
          </a:stretch>
        </p:blipFill>
        <p:spPr>
          <a:xfrm>
            <a:off x="6113452" y="1059771"/>
            <a:ext cx="2931801" cy="3341032"/>
          </a:xfrm>
          <a:prstGeom prst="rect">
            <a:avLst/>
          </a:prstGeom>
        </p:spPr>
      </p:pic>
      <p:sp>
        <p:nvSpPr>
          <p:cNvPr id="10" name="TextBox 9">
            <a:extLst>
              <a:ext uri="{FF2B5EF4-FFF2-40B4-BE49-F238E27FC236}">
                <a16:creationId xmlns:a16="http://schemas.microsoft.com/office/drawing/2014/main" id="{A35D7DAC-05CB-7C4D-4B30-AADF4BE5CA65}"/>
              </a:ext>
            </a:extLst>
          </p:cNvPr>
          <p:cNvSpPr txBox="1"/>
          <p:nvPr/>
        </p:nvSpPr>
        <p:spPr>
          <a:xfrm>
            <a:off x="378538" y="2066034"/>
            <a:ext cx="5890545" cy="2677656"/>
          </a:xfrm>
          <a:prstGeom prst="rect">
            <a:avLst/>
          </a:prstGeom>
          <a:noFill/>
        </p:spPr>
        <p:txBody>
          <a:bodyPr wrap="square">
            <a:spAutoFit/>
          </a:bodyPr>
          <a:lstStyle/>
          <a:p>
            <a:pPr marL="285750" indent="-285750" algn="l">
              <a:buFont typeface="Wingdings" panose="05000000000000000000" pitchFamily="2" charset="2"/>
              <a:buChar char="v"/>
            </a:pPr>
            <a:r>
              <a:rPr lang="en-US" dirty="0"/>
              <a:t>R square and Adj Square are near to each other. 40% of variance in the Rented Bike count is explained by the model.</a:t>
            </a:r>
          </a:p>
          <a:p>
            <a:pPr marL="285750" indent="-285750" algn="l">
              <a:buFont typeface="Wingdings" panose="05000000000000000000" pitchFamily="2" charset="2"/>
              <a:buChar char="v"/>
            </a:pPr>
            <a:r>
              <a:rPr lang="en-US" dirty="0"/>
              <a:t>For F statistic , P value is less than 0.05 for 5% level of significance.</a:t>
            </a:r>
          </a:p>
          <a:p>
            <a:pPr marL="285750" indent="-285750" algn="l">
              <a:buFont typeface="Wingdings" panose="05000000000000000000" pitchFamily="2" charset="2"/>
              <a:buChar char="v"/>
            </a:pPr>
            <a:r>
              <a:rPr lang="en-US" dirty="0"/>
              <a:t>P value of dew point temp and visibility are very high, and they are not significant.</a:t>
            </a:r>
          </a:p>
          <a:p>
            <a:pPr marL="285750" indent="-285750" algn="l">
              <a:buFont typeface="Wingdings" panose="05000000000000000000" pitchFamily="2" charset="2"/>
              <a:buChar char="v"/>
            </a:pPr>
            <a:r>
              <a:rPr lang="en-US" dirty="0"/>
              <a:t>Omnibus tests the skewness and kurtosis of the residuals. Here the value of Omnibus is high., it shows we have skewness in our data.</a:t>
            </a:r>
          </a:p>
          <a:p>
            <a:pPr marL="285750" indent="-285750" algn="l">
              <a:buFont typeface="Wingdings" panose="05000000000000000000" pitchFamily="2" charset="2"/>
              <a:buChar char="v"/>
            </a:pPr>
            <a:r>
              <a:rPr lang="en-US" dirty="0"/>
              <a:t>The condition number is large, 3.11e+04. This might indicate that there are strong multicollinearity or other numerical problems.</a:t>
            </a:r>
          </a:p>
          <a:p>
            <a:pPr marL="285750" indent="-285750" algn="l">
              <a:buFont typeface="Wingdings" panose="05000000000000000000" pitchFamily="2" charset="2"/>
              <a:buChar char="v"/>
            </a:pPr>
            <a:r>
              <a:rPr lang="en-US" dirty="0"/>
              <a:t>Durbin-Watson tests for autocorrelation of the residuals. Here value is less than 0.5. We can say that there exists a positive auto correlation among the variables.</a:t>
            </a:r>
          </a:p>
        </p:txBody>
      </p:sp>
    </p:spTree>
    <p:extLst>
      <p:ext uri="{BB962C8B-B14F-4D97-AF65-F5344CB8AC3E}">
        <p14:creationId xmlns:p14="http://schemas.microsoft.com/office/powerpoint/2010/main" val="2604283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28329C-21C8-521A-C186-479B1E88761E}"/>
              </a:ext>
            </a:extLst>
          </p:cNvPr>
          <p:cNvSpPr txBox="1"/>
          <p:nvPr/>
        </p:nvSpPr>
        <p:spPr>
          <a:xfrm>
            <a:off x="480131" y="174640"/>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E4B00643-F658-516D-B31F-7C4049932F93}"/>
              </a:ext>
            </a:extLst>
          </p:cNvPr>
          <p:cNvSpPr txBox="1"/>
          <p:nvPr/>
        </p:nvSpPr>
        <p:spPr>
          <a:xfrm>
            <a:off x="389424" y="742697"/>
            <a:ext cx="6437006" cy="672620"/>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sz="1600" b="1" i="0" dirty="0">
                <a:solidFill>
                  <a:srgbClr val="212121"/>
                </a:solidFill>
                <a:effectLst/>
                <a:latin typeface="Roboto" panose="02000000000000000000" pitchFamily="2" charset="0"/>
              </a:rPr>
              <a:t>Checking of Correlation between variables:-</a:t>
            </a:r>
            <a:endParaRPr lang="en-US" sz="1600" b="0" i="0" dirty="0">
              <a:solidFill>
                <a:srgbClr val="212121"/>
              </a:solidFill>
              <a:effectLst/>
              <a:latin typeface="Roboto" panose="02000000000000000000" pitchFamily="2" charset="0"/>
            </a:endParaRPr>
          </a:p>
          <a:p>
            <a:pPr marL="297180" indent="-285750">
              <a:lnSpc>
                <a:spcPct val="125000"/>
              </a:lnSpc>
              <a:spcBef>
                <a:spcPts val="110"/>
              </a:spcBef>
              <a:spcAft>
                <a:spcPts val="115"/>
              </a:spcAft>
              <a:buFont typeface="Wingdings" panose="05000000000000000000" pitchFamily="2" charset="2"/>
              <a:buChar char="Ø"/>
            </a:pPr>
            <a:endParaRPr lang="en-US"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id="{7E272826-D2DA-B828-7E7A-52E815FFCD9F}"/>
              </a:ext>
            </a:extLst>
          </p:cNvPr>
          <p:cNvSpPr txBox="1"/>
          <p:nvPr/>
        </p:nvSpPr>
        <p:spPr>
          <a:xfrm>
            <a:off x="480130" y="1115235"/>
            <a:ext cx="8195784" cy="1169551"/>
          </a:xfrm>
          <a:prstGeom prst="rect">
            <a:avLst/>
          </a:prstGeom>
          <a:noFill/>
        </p:spPr>
        <p:txBody>
          <a:bodyPr wrap="square">
            <a:spAutoFit/>
          </a:bodyPr>
          <a:lstStyle/>
          <a:p>
            <a:r>
              <a:rPr lang="en-US" dirty="0"/>
              <a:t>Heatmap:-</a:t>
            </a:r>
          </a:p>
          <a:p>
            <a:pPr marL="347663" indent="-173038">
              <a:buFont typeface="Wingdings" panose="05000000000000000000" pitchFamily="2" charset="2"/>
              <a:buChar char="§"/>
            </a:pPr>
            <a:r>
              <a:rPr lang="en-US" dirty="0"/>
              <a:t>Heatmap is a matrix representation between different variable, which help to show correlation between variables by using graphical representation.</a:t>
            </a:r>
          </a:p>
          <a:p>
            <a:pPr marL="285750" indent="-111125">
              <a:buFont typeface="Wingdings" panose="05000000000000000000" pitchFamily="2" charset="2"/>
              <a:buChar char="§"/>
            </a:pPr>
            <a:endParaRPr lang="en-US" dirty="0"/>
          </a:p>
          <a:p>
            <a:pPr marL="285750" indent="-285750" algn="l">
              <a:buFont typeface="Arial" panose="020B0604020202020204" pitchFamily="34" charset="0"/>
              <a:buChar char="•"/>
            </a:pPr>
            <a:endParaRPr lang="en-US" dirty="0"/>
          </a:p>
        </p:txBody>
      </p:sp>
      <p:sp>
        <p:nvSpPr>
          <p:cNvPr id="13" name="TextBox 12">
            <a:extLst>
              <a:ext uri="{FF2B5EF4-FFF2-40B4-BE49-F238E27FC236}">
                <a16:creationId xmlns:a16="http://schemas.microsoft.com/office/drawing/2014/main" id="{95E457B7-8450-EC09-E22F-18F638D4AA77}"/>
              </a:ext>
            </a:extLst>
          </p:cNvPr>
          <p:cNvSpPr txBox="1"/>
          <p:nvPr/>
        </p:nvSpPr>
        <p:spPr>
          <a:xfrm>
            <a:off x="389424" y="1966163"/>
            <a:ext cx="3758033" cy="2523768"/>
          </a:xfrm>
          <a:prstGeom prst="rect">
            <a:avLst/>
          </a:prstGeom>
          <a:noFill/>
        </p:spPr>
        <p:txBody>
          <a:bodyPr wrap="square">
            <a:spAutoFit/>
          </a:bodyPr>
          <a:lstStyle/>
          <a:p>
            <a:pPr marL="285750" lvl="2" indent="-285750">
              <a:buFont typeface="Wingdings" panose="05000000000000000000" pitchFamily="2" charset="2"/>
              <a:buChar char="Ø"/>
            </a:pPr>
            <a:r>
              <a:rPr lang="en-US" dirty="0"/>
              <a:t>We can observe on the heatmap that on the target variable line the most positively correlated variables to the rent are:-</a:t>
            </a:r>
          </a:p>
          <a:p>
            <a:pPr marL="282575" algn="l">
              <a:buFont typeface="Arial" panose="020B0604020202020204" pitchFamily="34" charset="0"/>
              <a:buChar char="•"/>
            </a:pPr>
            <a:r>
              <a:rPr lang="en-US" dirty="0"/>
              <a:t>  Temperature</a:t>
            </a:r>
          </a:p>
          <a:p>
            <a:pPr marL="282575" algn="l">
              <a:buFont typeface="Arial" panose="020B0604020202020204" pitchFamily="34" charset="0"/>
              <a:buChar char="•"/>
            </a:pPr>
            <a:r>
              <a:rPr lang="en-US" dirty="0"/>
              <a:t>  Dew point temperature</a:t>
            </a:r>
          </a:p>
          <a:p>
            <a:pPr marL="282575" algn="l">
              <a:buFont typeface="Arial" panose="020B0604020202020204" pitchFamily="34" charset="0"/>
              <a:buChar char="•"/>
            </a:pPr>
            <a:r>
              <a:rPr lang="en-US" dirty="0"/>
              <a:t>  Solar radiation</a:t>
            </a:r>
          </a:p>
          <a:p>
            <a:pPr marL="282575" algn="l"/>
            <a:endParaRPr lang="en-US" dirty="0"/>
          </a:p>
          <a:p>
            <a:pPr marL="342900" indent="-342900" algn="l">
              <a:buFont typeface="Arial" panose="020B0604020202020204" pitchFamily="34" charset="0"/>
              <a:buChar char="•"/>
            </a:pPr>
            <a:endParaRPr lang="en-US" dirty="0"/>
          </a:p>
          <a:p>
            <a:pPr marL="282575" algn="l">
              <a:buFont typeface="Arial" panose="020B0604020202020204" pitchFamily="34" charset="0"/>
              <a:buChar char="•"/>
            </a:pPr>
            <a:endParaRPr lang="en-US" dirty="0"/>
          </a:p>
          <a:p>
            <a:pPr marL="282575" algn="l">
              <a:buFont typeface="Arial" panose="020B0604020202020204" pitchFamily="34" charset="0"/>
              <a:buChar char="•"/>
            </a:pPr>
            <a:endParaRPr lang="en-US" dirty="0"/>
          </a:p>
          <a:p>
            <a:pPr marL="285750" lvl="2" indent="61913">
              <a:buFont typeface="Wingdings" panose="05000000000000000000" pitchFamily="2" charset="2"/>
              <a:buChar char="§"/>
            </a:pPr>
            <a:endParaRPr lang="en-US" dirty="0"/>
          </a:p>
        </p:txBody>
      </p:sp>
      <p:pic>
        <p:nvPicPr>
          <p:cNvPr id="20" name="Picture 19">
            <a:extLst>
              <a:ext uri="{FF2B5EF4-FFF2-40B4-BE49-F238E27FC236}">
                <a16:creationId xmlns:a16="http://schemas.microsoft.com/office/drawing/2014/main" id="{69EBB0A7-8A40-09C0-E112-C1B723DC1E16}"/>
              </a:ext>
            </a:extLst>
          </p:cNvPr>
          <p:cNvPicPr>
            <a:picLocks noChangeAspect="1"/>
          </p:cNvPicPr>
          <p:nvPr/>
        </p:nvPicPr>
        <p:blipFill>
          <a:blip r:embed="rId2"/>
          <a:stretch>
            <a:fillRect/>
          </a:stretch>
        </p:blipFill>
        <p:spPr>
          <a:xfrm>
            <a:off x="3133801" y="2569594"/>
            <a:ext cx="5620775" cy="2399265"/>
          </a:xfrm>
          <a:prstGeom prst="rect">
            <a:avLst/>
          </a:prstGeom>
        </p:spPr>
      </p:pic>
      <p:sp>
        <p:nvSpPr>
          <p:cNvPr id="21" name="TextBox 20">
            <a:extLst>
              <a:ext uri="{FF2B5EF4-FFF2-40B4-BE49-F238E27FC236}">
                <a16:creationId xmlns:a16="http://schemas.microsoft.com/office/drawing/2014/main" id="{B695D743-DDB3-C08F-23E4-1EC5EE2DDB4B}"/>
              </a:ext>
            </a:extLst>
          </p:cNvPr>
          <p:cNvSpPr txBox="1"/>
          <p:nvPr/>
        </p:nvSpPr>
        <p:spPr>
          <a:xfrm>
            <a:off x="389424" y="3443489"/>
            <a:ext cx="2640668" cy="1169551"/>
          </a:xfrm>
          <a:prstGeom prst="rect">
            <a:avLst/>
          </a:prstGeom>
          <a:noFill/>
        </p:spPr>
        <p:txBody>
          <a:bodyPr wrap="square" rtlCol="0">
            <a:spAutoFit/>
          </a:bodyPr>
          <a:lstStyle/>
          <a:p>
            <a:pPr indent="282575" algn="l">
              <a:buFont typeface="Wingdings" panose="05000000000000000000" pitchFamily="2" charset="2"/>
              <a:buChar char="Ø"/>
            </a:pPr>
            <a:r>
              <a:rPr lang="en-US" dirty="0">
                <a:solidFill>
                  <a:srgbClr val="212121"/>
                </a:solidFill>
                <a:latin typeface="Roboto" panose="02000000000000000000" pitchFamily="2" charset="0"/>
              </a:rPr>
              <a:t>Most negatively correlated             .            variables are:-</a:t>
            </a:r>
          </a:p>
          <a:p>
            <a:pPr marL="282575" indent="174625" algn="l">
              <a:buFont typeface="Arial" panose="020B0604020202020204" pitchFamily="34" charset="0"/>
              <a:buChar char="•"/>
            </a:pPr>
            <a:r>
              <a:rPr lang="en-US" dirty="0">
                <a:solidFill>
                  <a:srgbClr val="212121"/>
                </a:solidFill>
                <a:latin typeface="Roboto" panose="02000000000000000000" pitchFamily="2" charset="0"/>
              </a:rPr>
              <a:t>Humidity</a:t>
            </a:r>
          </a:p>
          <a:p>
            <a:pPr marL="282575" indent="174625" algn="l">
              <a:buFont typeface="Arial" panose="020B0604020202020204" pitchFamily="34" charset="0"/>
              <a:buChar char="•"/>
            </a:pPr>
            <a:r>
              <a:rPr lang="en-US" dirty="0">
                <a:solidFill>
                  <a:srgbClr val="212121"/>
                </a:solidFill>
                <a:latin typeface="Roboto" panose="02000000000000000000" pitchFamily="2" charset="0"/>
              </a:rPr>
              <a:t>Rainfall</a:t>
            </a:r>
          </a:p>
          <a:p>
            <a:endParaRPr lang="en-US" dirty="0"/>
          </a:p>
        </p:txBody>
      </p:sp>
    </p:spTree>
    <p:extLst>
      <p:ext uri="{BB962C8B-B14F-4D97-AF65-F5344CB8AC3E}">
        <p14:creationId xmlns:p14="http://schemas.microsoft.com/office/powerpoint/2010/main" val="35377954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C348B5-42BA-144C-86B6-FB94D442A0BF}"/>
              </a:ext>
            </a:extLst>
          </p:cNvPr>
          <p:cNvSpPr txBox="1"/>
          <p:nvPr/>
        </p:nvSpPr>
        <p:spPr>
          <a:xfrm>
            <a:off x="480131" y="174640"/>
            <a:ext cx="2731155" cy="461665"/>
          </a:xfrm>
          <a:custGeom>
            <a:avLst/>
            <a:gdLst>
              <a:gd name="connsiteX0" fmla="*/ 0 w 2731155"/>
              <a:gd name="connsiteY0" fmla="*/ 0 h 461665"/>
              <a:gd name="connsiteX1" fmla="*/ 600854 w 2731155"/>
              <a:gd name="connsiteY1" fmla="*/ 0 h 461665"/>
              <a:gd name="connsiteX2" fmla="*/ 1119774 w 2731155"/>
              <a:gd name="connsiteY2" fmla="*/ 0 h 461665"/>
              <a:gd name="connsiteX3" fmla="*/ 1638693 w 2731155"/>
              <a:gd name="connsiteY3" fmla="*/ 0 h 461665"/>
              <a:gd name="connsiteX4" fmla="*/ 2102989 w 2731155"/>
              <a:gd name="connsiteY4" fmla="*/ 0 h 461665"/>
              <a:gd name="connsiteX5" fmla="*/ 2731155 w 2731155"/>
              <a:gd name="connsiteY5" fmla="*/ 0 h 461665"/>
              <a:gd name="connsiteX6" fmla="*/ 2731155 w 2731155"/>
              <a:gd name="connsiteY6" fmla="*/ 461665 h 461665"/>
              <a:gd name="connsiteX7" fmla="*/ 2212236 w 2731155"/>
              <a:gd name="connsiteY7" fmla="*/ 461665 h 461665"/>
              <a:gd name="connsiteX8" fmla="*/ 1747939 w 2731155"/>
              <a:gd name="connsiteY8" fmla="*/ 461665 h 461665"/>
              <a:gd name="connsiteX9" fmla="*/ 1256331 w 2731155"/>
              <a:gd name="connsiteY9" fmla="*/ 461665 h 461665"/>
              <a:gd name="connsiteX10" fmla="*/ 764723 w 2731155"/>
              <a:gd name="connsiteY10" fmla="*/ 461665 h 461665"/>
              <a:gd name="connsiteX11" fmla="*/ 0 w 2731155"/>
              <a:gd name="connsiteY11" fmla="*/ 461665 h 461665"/>
              <a:gd name="connsiteX12" fmla="*/ 0 w 2731155"/>
              <a:gd name="connsiteY12"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31155" h="461665" fill="none" extrusionOk="0">
                <a:moveTo>
                  <a:pt x="0" y="0"/>
                </a:moveTo>
                <a:cubicBezTo>
                  <a:pt x="140925" y="-66624"/>
                  <a:pt x="421059" y="64305"/>
                  <a:pt x="600854" y="0"/>
                </a:cubicBezTo>
                <a:cubicBezTo>
                  <a:pt x="780649" y="-64305"/>
                  <a:pt x="969134" y="31184"/>
                  <a:pt x="1119774" y="0"/>
                </a:cubicBezTo>
                <a:cubicBezTo>
                  <a:pt x="1270414" y="-31184"/>
                  <a:pt x="1464021" y="62189"/>
                  <a:pt x="1638693" y="0"/>
                </a:cubicBezTo>
                <a:cubicBezTo>
                  <a:pt x="1813365" y="-62189"/>
                  <a:pt x="1950207" y="36393"/>
                  <a:pt x="2102989" y="0"/>
                </a:cubicBezTo>
                <a:cubicBezTo>
                  <a:pt x="2255771" y="-36393"/>
                  <a:pt x="2602405" y="70068"/>
                  <a:pt x="2731155" y="0"/>
                </a:cubicBezTo>
                <a:cubicBezTo>
                  <a:pt x="2756418" y="187068"/>
                  <a:pt x="2720675" y="317759"/>
                  <a:pt x="2731155" y="461665"/>
                </a:cubicBezTo>
                <a:cubicBezTo>
                  <a:pt x="2539339" y="507437"/>
                  <a:pt x="2434606" y="417994"/>
                  <a:pt x="2212236" y="461665"/>
                </a:cubicBezTo>
                <a:cubicBezTo>
                  <a:pt x="1989866" y="505336"/>
                  <a:pt x="1918784" y="437273"/>
                  <a:pt x="1747939" y="461665"/>
                </a:cubicBezTo>
                <a:cubicBezTo>
                  <a:pt x="1577094" y="486057"/>
                  <a:pt x="1488720" y="432539"/>
                  <a:pt x="1256331" y="461665"/>
                </a:cubicBezTo>
                <a:cubicBezTo>
                  <a:pt x="1023942" y="490791"/>
                  <a:pt x="898780" y="452269"/>
                  <a:pt x="764723" y="461665"/>
                </a:cubicBezTo>
                <a:cubicBezTo>
                  <a:pt x="630666" y="471061"/>
                  <a:pt x="322241" y="389399"/>
                  <a:pt x="0" y="461665"/>
                </a:cubicBezTo>
                <a:cubicBezTo>
                  <a:pt x="-22309" y="293066"/>
                  <a:pt x="39661" y="120361"/>
                  <a:pt x="0" y="0"/>
                </a:cubicBezTo>
                <a:close/>
              </a:path>
              <a:path w="2731155" h="461665" stroke="0" extrusionOk="0">
                <a:moveTo>
                  <a:pt x="0" y="0"/>
                </a:moveTo>
                <a:cubicBezTo>
                  <a:pt x="184912" y="-15004"/>
                  <a:pt x="288030" y="37458"/>
                  <a:pt x="573543" y="0"/>
                </a:cubicBezTo>
                <a:cubicBezTo>
                  <a:pt x="859056" y="-37458"/>
                  <a:pt x="838555" y="56702"/>
                  <a:pt x="1065150" y="0"/>
                </a:cubicBezTo>
                <a:cubicBezTo>
                  <a:pt x="1291745" y="-56702"/>
                  <a:pt x="1449146" y="48090"/>
                  <a:pt x="1584070" y="0"/>
                </a:cubicBezTo>
                <a:cubicBezTo>
                  <a:pt x="1718994" y="-48090"/>
                  <a:pt x="1971876" y="56314"/>
                  <a:pt x="2184924" y="0"/>
                </a:cubicBezTo>
                <a:cubicBezTo>
                  <a:pt x="2397972" y="-56314"/>
                  <a:pt x="2563630" y="38873"/>
                  <a:pt x="2731155" y="0"/>
                </a:cubicBezTo>
                <a:cubicBezTo>
                  <a:pt x="2782639" y="154453"/>
                  <a:pt x="2729735" y="254544"/>
                  <a:pt x="2731155" y="461665"/>
                </a:cubicBezTo>
                <a:cubicBezTo>
                  <a:pt x="2446282" y="497932"/>
                  <a:pt x="2412915" y="423218"/>
                  <a:pt x="2130301" y="461665"/>
                </a:cubicBezTo>
                <a:cubicBezTo>
                  <a:pt x="1847687" y="500112"/>
                  <a:pt x="1652238" y="457437"/>
                  <a:pt x="1529447" y="461665"/>
                </a:cubicBezTo>
                <a:cubicBezTo>
                  <a:pt x="1406656" y="465893"/>
                  <a:pt x="1153553" y="452554"/>
                  <a:pt x="1037839" y="461665"/>
                </a:cubicBezTo>
                <a:cubicBezTo>
                  <a:pt x="922125" y="470776"/>
                  <a:pt x="251993" y="372822"/>
                  <a:pt x="0" y="461665"/>
                </a:cubicBezTo>
                <a:cubicBezTo>
                  <a:pt x="-42528" y="234999"/>
                  <a:pt x="31643" y="149806"/>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pPr algn="l"/>
            <a:r>
              <a:rPr lang="en-US" sz="2400" spc="-35" dirty="0">
                <a:latin typeface="Verdana"/>
              </a:rPr>
              <a:t>Model Training:-</a:t>
            </a:r>
          </a:p>
        </p:txBody>
      </p:sp>
      <p:sp>
        <p:nvSpPr>
          <p:cNvPr id="3" name="TextBox 2">
            <a:extLst>
              <a:ext uri="{FF2B5EF4-FFF2-40B4-BE49-F238E27FC236}">
                <a16:creationId xmlns:a16="http://schemas.microsoft.com/office/drawing/2014/main" id="{958F2064-9C01-8832-BFC0-B8C85E7BB078}"/>
              </a:ext>
            </a:extLst>
          </p:cNvPr>
          <p:cNvSpPr txBox="1"/>
          <p:nvPr/>
        </p:nvSpPr>
        <p:spPr>
          <a:xfrm>
            <a:off x="389424" y="742697"/>
            <a:ext cx="3834233" cy="855362"/>
          </a:xfrm>
          <a:prstGeom prst="rect">
            <a:avLst/>
          </a:prstGeom>
          <a:noFill/>
        </p:spPr>
        <p:txBody>
          <a:bodyPr wrap="square" rtlCol="0">
            <a:spAutoFit/>
          </a:bodyPr>
          <a:lstStyle/>
          <a:p>
            <a:pPr marL="11430">
              <a:lnSpc>
                <a:spcPct val="125000"/>
              </a:lnSpc>
              <a:spcBef>
                <a:spcPts val="110"/>
              </a:spcBef>
              <a:spcAft>
                <a:spcPts val="115"/>
              </a:spcAft>
            </a:pPr>
            <a:r>
              <a:rPr lang="en-US" sz="2000" b="1" i="0" dirty="0">
                <a:solidFill>
                  <a:srgbClr val="212121"/>
                </a:solidFill>
                <a:effectLst/>
                <a:latin typeface="Roboto" panose="02000000000000000000" pitchFamily="2" charset="0"/>
              </a:rPr>
              <a:t>Train Test split for regression:-</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id="{F98624E8-9AB1-CDC1-FF61-50A839A7E20E}"/>
              </a:ext>
            </a:extLst>
          </p:cNvPr>
          <p:cNvSpPr txBox="1"/>
          <p:nvPr/>
        </p:nvSpPr>
        <p:spPr>
          <a:xfrm>
            <a:off x="474108" y="1170378"/>
            <a:ext cx="8195784" cy="1384995"/>
          </a:xfrm>
          <a:prstGeom prst="rect">
            <a:avLst/>
          </a:prstGeom>
          <a:noFill/>
        </p:spPr>
        <p:txBody>
          <a:bodyPr wrap="square">
            <a:spAutoFit/>
          </a:bodyPr>
          <a:lstStyle/>
          <a:p>
            <a:pPr marL="285750" indent="-285750" algn="l">
              <a:lnSpc>
                <a:spcPct val="125000"/>
              </a:lnSpc>
              <a:buFont typeface="Wingdings" panose="05000000000000000000" pitchFamily="2" charset="2"/>
              <a:buChar char="§"/>
            </a:pPr>
            <a:r>
              <a:rPr lang="en-US" dirty="0"/>
              <a:t>The train-test split is used to estimate the performance of machine learning algorithms that are applicable for prediction-based Algorithms/Applications.</a:t>
            </a:r>
          </a:p>
          <a:p>
            <a:pPr marL="285750" indent="-285750">
              <a:lnSpc>
                <a:spcPct val="125000"/>
              </a:lnSpc>
              <a:buFont typeface="Wingdings" panose="05000000000000000000" pitchFamily="2" charset="2"/>
              <a:buChar char="§"/>
            </a:pPr>
            <a:r>
              <a:rPr lang="en-US" dirty="0"/>
              <a:t>Generally, the proportion may vary from 70:30,80:20,75:25 depending on the person. Mostly we prefer 80:20 ratio for the training and testing, respectively.</a:t>
            </a:r>
          </a:p>
          <a:p>
            <a:pPr algn="l"/>
            <a:endParaRPr lang="en-US" dirty="0"/>
          </a:p>
        </p:txBody>
      </p:sp>
      <p:pic>
        <p:nvPicPr>
          <p:cNvPr id="10" name="Picture 9">
            <a:extLst>
              <a:ext uri="{FF2B5EF4-FFF2-40B4-BE49-F238E27FC236}">
                <a16:creationId xmlns:a16="http://schemas.microsoft.com/office/drawing/2014/main" id="{8F01E0D5-BC1F-CC4F-A4F1-2FA7144F4023}"/>
              </a:ext>
            </a:extLst>
          </p:cNvPr>
          <p:cNvPicPr>
            <a:picLocks noChangeAspect="1"/>
          </p:cNvPicPr>
          <p:nvPr/>
        </p:nvPicPr>
        <p:blipFill>
          <a:blip r:embed="rId2"/>
          <a:stretch>
            <a:fillRect/>
          </a:stretch>
        </p:blipFill>
        <p:spPr>
          <a:xfrm>
            <a:off x="474108" y="2544450"/>
            <a:ext cx="8195784" cy="2001983"/>
          </a:xfrm>
          <a:prstGeom prst="rect">
            <a:avLst/>
          </a:prstGeom>
        </p:spPr>
      </p:pic>
    </p:spTree>
    <p:extLst>
      <p:ext uri="{BB962C8B-B14F-4D97-AF65-F5344CB8AC3E}">
        <p14:creationId xmlns:p14="http://schemas.microsoft.com/office/powerpoint/2010/main" val="11691079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315B7E-3AAD-FBCE-6A6D-84D370E9DACD}"/>
              </a:ext>
            </a:extLst>
          </p:cNvPr>
          <p:cNvSpPr txBox="1"/>
          <p:nvPr/>
        </p:nvSpPr>
        <p:spPr>
          <a:xfrm>
            <a:off x="480131" y="174640"/>
            <a:ext cx="3743526" cy="461665"/>
          </a:xfrm>
          <a:custGeom>
            <a:avLst/>
            <a:gdLst>
              <a:gd name="connsiteX0" fmla="*/ 0 w 3743526"/>
              <a:gd name="connsiteY0" fmla="*/ 0 h 461665"/>
              <a:gd name="connsiteX1" fmla="*/ 609660 w 3743526"/>
              <a:gd name="connsiteY1" fmla="*/ 0 h 461665"/>
              <a:gd name="connsiteX2" fmla="*/ 1181885 w 3743526"/>
              <a:gd name="connsiteY2" fmla="*/ 0 h 461665"/>
              <a:gd name="connsiteX3" fmla="*/ 1716674 w 3743526"/>
              <a:gd name="connsiteY3" fmla="*/ 0 h 461665"/>
              <a:gd name="connsiteX4" fmla="*/ 2139158 w 3743526"/>
              <a:gd name="connsiteY4" fmla="*/ 0 h 461665"/>
              <a:gd name="connsiteX5" fmla="*/ 2636512 w 3743526"/>
              <a:gd name="connsiteY5" fmla="*/ 0 h 461665"/>
              <a:gd name="connsiteX6" fmla="*/ 3208737 w 3743526"/>
              <a:gd name="connsiteY6" fmla="*/ 0 h 461665"/>
              <a:gd name="connsiteX7" fmla="*/ 3743526 w 3743526"/>
              <a:gd name="connsiteY7" fmla="*/ 0 h 461665"/>
              <a:gd name="connsiteX8" fmla="*/ 3743526 w 3743526"/>
              <a:gd name="connsiteY8" fmla="*/ 461665 h 461665"/>
              <a:gd name="connsiteX9" fmla="*/ 3321042 w 3743526"/>
              <a:gd name="connsiteY9" fmla="*/ 461665 h 461665"/>
              <a:gd name="connsiteX10" fmla="*/ 2748818 w 3743526"/>
              <a:gd name="connsiteY10" fmla="*/ 461665 h 461665"/>
              <a:gd name="connsiteX11" fmla="*/ 2139158 w 3743526"/>
              <a:gd name="connsiteY11" fmla="*/ 461665 h 461665"/>
              <a:gd name="connsiteX12" fmla="*/ 1529498 w 3743526"/>
              <a:gd name="connsiteY12" fmla="*/ 461665 h 461665"/>
              <a:gd name="connsiteX13" fmla="*/ 1032144 w 3743526"/>
              <a:gd name="connsiteY13" fmla="*/ 461665 h 461665"/>
              <a:gd name="connsiteX14" fmla="*/ 534789 w 3743526"/>
              <a:gd name="connsiteY14" fmla="*/ 461665 h 461665"/>
              <a:gd name="connsiteX15" fmla="*/ 0 w 3743526"/>
              <a:gd name="connsiteY15" fmla="*/ 461665 h 461665"/>
              <a:gd name="connsiteX16" fmla="*/ 0 w 3743526"/>
              <a:gd name="connsiteY16"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43526" h="461665" fill="none" extrusionOk="0">
                <a:moveTo>
                  <a:pt x="0" y="0"/>
                </a:moveTo>
                <a:cubicBezTo>
                  <a:pt x="167269" y="-27608"/>
                  <a:pt x="380526" y="45545"/>
                  <a:pt x="609660" y="0"/>
                </a:cubicBezTo>
                <a:cubicBezTo>
                  <a:pt x="838794" y="-45545"/>
                  <a:pt x="958880" y="19376"/>
                  <a:pt x="1181885" y="0"/>
                </a:cubicBezTo>
                <a:cubicBezTo>
                  <a:pt x="1404891" y="-19376"/>
                  <a:pt x="1549098" y="29630"/>
                  <a:pt x="1716674" y="0"/>
                </a:cubicBezTo>
                <a:cubicBezTo>
                  <a:pt x="1884250" y="-29630"/>
                  <a:pt x="1955829" y="19492"/>
                  <a:pt x="2139158" y="0"/>
                </a:cubicBezTo>
                <a:cubicBezTo>
                  <a:pt x="2322487" y="-19492"/>
                  <a:pt x="2472220" y="4960"/>
                  <a:pt x="2636512" y="0"/>
                </a:cubicBezTo>
                <a:cubicBezTo>
                  <a:pt x="2800804" y="-4960"/>
                  <a:pt x="3035467" y="27153"/>
                  <a:pt x="3208737" y="0"/>
                </a:cubicBezTo>
                <a:cubicBezTo>
                  <a:pt x="3382008" y="-27153"/>
                  <a:pt x="3498948" y="22604"/>
                  <a:pt x="3743526" y="0"/>
                </a:cubicBezTo>
                <a:cubicBezTo>
                  <a:pt x="3779540" y="97194"/>
                  <a:pt x="3713076" y="267462"/>
                  <a:pt x="3743526" y="461665"/>
                </a:cubicBezTo>
                <a:cubicBezTo>
                  <a:pt x="3598211" y="486357"/>
                  <a:pt x="3523226" y="434768"/>
                  <a:pt x="3321042" y="461665"/>
                </a:cubicBezTo>
                <a:cubicBezTo>
                  <a:pt x="3118858" y="488562"/>
                  <a:pt x="2959531" y="431640"/>
                  <a:pt x="2748818" y="461665"/>
                </a:cubicBezTo>
                <a:cubicBezTo>
                  <a:pt x="2538105" y="491690"/>
                  <a:pt x="2386705" y="447371"/>
                  <a:pt x="2139158" y="461665"/>
                </a:cubicBezTo>
                <a:cubicBezTo>
                  <a:pt x="1891611" y="475959"/>
                  <a:pt x="1675268" y="446202"/>
                  <a:pt x="1529498" y="461665"/>
                </a:cubicBezTo>
                <a:cubicBezTo>
                  <a:pt x="1383728" y="477128"/>
                  <a:pt x="1238282" y="452865"/>
                  <a:pt x="1032144" y="461665"/>
                </a:cubicBezTo>
                <a:cubicBezTo>
                  <a:pt x="826006" y="470465"/>
                  <a:pt x="644978" y="460316"/>
                  <a:pt x="534789" y="461665"/>
                </a:cubicBezTo>
                <a:cubicBezTo>
                  <a:pt x="424600" y="463014"/>
                  <a:pt x="111225" y="433348"/>
                  <a:pt x="0" y="461665"/>
                </a:cubicBezTo>
                <a:cubicBezTo>
                  <a:pt x="-14072" y="358384"/>
                  <a:pt x="53089" y="106679"/>
                  <a:pt x="0" y="0"/>
                </a:cubicBezTo>
                <a:close/>
              </a:path>
              <a:path w="3743526" h="461665" stroke="0" extrusionOk="0">
                <a:moveTo>
                  <a:pt x="0" y="0"/>
                </a:moveTo>
                <a:cubicBezTo>
                  <a:pt x="249796" y="-66530"/>
                  <a:pt x="333994" y="19901"/>
                  <a:pt x="572225" y="0"/>
                </a:cubicBezTo>
                <a:cubicBezTo>
                  <a:pt x="810457" y="-19901"/>
                  <a:pt x="932386" y="28471"/>
                  <a:pt x="1032144" y="0"/>
                </a:cubicBezTo>
                <a:cubicBezTo>
                  <a:pt x="1131902" y="-28471"/>
                  <a:pt x="1370318" y="49207"/>
                  <a:pt x="1529498" y="0"/>
                </a:cubicBezTo>
                <a:cubicBezTo>
                  <a:pt x="1688678" y="-49207"/>
                  <a:pt x="1867313" y="24489"/>
                  <a:pt x="2139158" y="0"/>
                </a:cubicBezTo>
                <a:cubicBezTo>
                  <a:pt x="2411003" y="-24489"/>
                  <a:pt x="2406349" y="35929"/>
                  <a:pt x="2599077" y="0"/>
                </a:cubicBezTo>
                <a:cubicBezTo>
                  <a:pt x="2791805" y="-35929"/>
                  <a:pt x="3033220" y="16000"/>
                  <a:pt x="3171301" y="0"/>
                </a:cubicBezTo>
                <a:cubicBezTo>
                  <a:pt x="3309382" y="-16000"/>
                  <a:pt x="3592482" y="8267"/>
                  <a:pt x="3743526" y="0"/>
                </a:cubicBezTo>
                <a:cubicBezTo>
                  <a:pt x="3759421" y="162520"/>
                  <a:pt x="3703532" y="246817"/>
                  <a:pt x="3743526" y="461665"/>
                </a:cubicBezTo>
                <a:cubicBezTo>
                  <a:pt x="3591023" y="464446"/>
                  <a:pt x="3463398" y="460899"/>
                  <a:pt x="3321042" y="461665"/>
                </a:cubicBezTo>
                <a:cubicBezTo>
                  <a:pt x="3178686" y="462431"/>
                  <a:pt x="2973637" y="389042"/>
                  <a:pt x="2711382" y="461665"/>
                </a:cubicBezTo>
                <a:cubicBezTo>
                  <a:pt x="2449127" y="534288"/>
                  <a:pt x="2462307" y="419623"/>
                  <a:pt x="2251463" y="461665"/>
                </a:cubicBezTo>
                <a:cubicBezTo>
                  <a:pt x="2040619" y="503707"/>
                  <a:pt x="2005304" y="420194"/>
                  <a:pt x="1791545" y="461665"/>
                </a:cubicBezTo>
                <a:cubicBezTo>
                  <a:pt x="1577786" y="503136"/>
                  <a:pt x="1466767" y="421940"/>
                  <a:pt x="1369061" y="461665"/>
                </a:cubicBezTo>
                <a:cubicBezTo>
                  <a:pt x="1271355" y="501390"/>
                  <a:pt x="1020139" y="406394"/>
                  <a:pt x="759401" y="461665"/>
                </a:cubicBezTo>
                <a:cubicBezTo>
                  <a:pt x="498663" y="516936"/>
                  <a:pt x="379072" y="411619"/>
                  <a:pt x="0" y="461665"/>
                </a:cubicBezTo>
                <a:cubicBezTo>
                  <a:pt x="-12879" y="349956"/>
                  <a:pt x="18286" y="129828"/>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LINEAR REGRESSION:-</a:t>
            </a:r>
          </a:p>
        </p:txBody>
      </p:sp>
      <p:sp>
        <p:nvSpPr>
          <p:cNvPr id="3" name="TextBox 2">
            <a:extLst>
              <a:ext uri="{FF2B5EF4-FFF2-40B4-BE49-F238E27FC236}">
                <a16:creationId xmlns:a16="http://schemas.microsoft.com/office/drawing/2014/main" id="{000B7E1E-177C-B25A-E0EC-C880FE0E95DC}"/>
              </a:ext>
            </a:extLst>
          </p:cNvPr>
          <p:cNvSpPr txBox="1"/>
          <p:nvPr/>
        </p:nvSpPr>
        <p:spPr>
          <a:xfrm>
            <a:off x="389424" y="742697"/>
            <a:ext cx="3834233" cy="855362"/>
          </a:xfrm>
          <a:prstGeom prst="rect">
            <a:avLst/>
          </a:prstGeom>
          <a:noFill/>
        </p:spPr>
        <p:txBody>
          <a:bodyPr wrap="square" rtlCol="0">
            <a:spAutoFit/>
          </a:bodyPr>
          <a:lstStyle/>
          <a:p>
            <a:pPr marL="11430">
              <a:lnSpc>
                <a:spcPct val="125000"/>
              </a:lnSpc>
              <a:spcBef>
                <a:spcPts val="110"/>
              </a:spcBef>
              <a:spcAft>
                <a:spcPts val="115"/>
              </a:spcAft>
            </a:pPr>
            <a:r>
              <a:rPr lang="en-US" sz="2000" b="1" i="0" dirty="0">
                <a:solidFill>
                  <a:srgbClr val="212121"/>
                </a:solidFill>
                <a:effectLst/>
                <a:latin typeface="Roboto" panose="02000000000000000000" pitchFamily="2" charset="0"/>
              </a:rPr>
              <a:t>Linear regression:-</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id="{1DE552E9-70F1-B872-171C-120D32EC375F}"/>
              </a:ext>
            </a:extLst>
          </p:cNvPr>
          <p:cNvSpPr txBox="1"/>
          <p:nvPr/>
        </p:nvSpPr>
        <p:spPr>
          <a:xfrm>
            <a:off x="389424" y="1141085"/>
            <a:ext cx="8195784" cy="877804"/>
          </a:xfrm>
          <a:prstGeom prst="rect">
            <a:avLst/>
          </a:prstGeom>
          <a:noFill/>
        </p:spPr>
        <p:txBody>
          <a:bodyPr wrap="square">
            <a:spAutoFit/>
          </a:bodyPr>
          <a:lstStyle/>
          <a:p>
            <a:pPr marL="285750" indent="-285750" algn="l">
              <a:lnSpc>
                <a:spcPct val="125000"/>
              </a:lnSpc>
              <a:buFont typeface="Wingdings" panose="05000000000000000000" pitchFamily="2" charset="2"/>
              <a:buChar char="§"/>
            </a:pPr>
            <a:r>
              <a:rPr lang="en-US" dirty="0"/>
              <a:t>Linear regression analysis is used to predict the value of a variable based on the value of another variable. The variable you want to predict is called the dependent variable. The variable you are using to predict the other variable's value is called the independent variable.</a:t>
            </a:r>
          </a:p>
        </p:txBody>
      </p:sp>
      <p:sp>
        <p:nvSpPr>
          <p:cNvPr id="6" name="TextBox 5">
            <a:extLst>
              <a:ext uri="{FF2B5EF4-FFF2-40B4-BE49-F238E27FC236}">
                <a16:creationId xmlns:a16="http://schemas.microsoft.com/office/drawing/2014/main" id="{8A7F4597-834E-1922-2BDC-3951A453603E}"/>
              </a:ext>
            </a:extLst>
          </p:cNvPr>
          <p:cNvSpPr txBox="1"/>
          <p:nvPr/>
        </p:nvSpPr>
        <p:spPr>
          <a:xfrm>
            <a:off x="389424" y="2076282"/>
            <a:ext cx="2821862" cy="855362"/>
          </a:xfrm>
          <a:prstGeom prst="rect">
            <a:avLst/>
          </a:prstGeom>
          <a:noFill/>
        </p:spPr>
        <p:txBody>
          <a:bodyPr wrap="square" rtlCol="0">
            <a:spAutoFit/>
          </a:bodyPr>
          <a:lstStyle/>
          <a:p>
            <a:pPr marL="11430">
              <a:lnSpc>
                <a:spcPct val="125000"/>
              </a:lnSpc>
              <a:spcBef>
                <a:spcPts val="110"/>
              </a:spcBef>
              <a:spcAft>
                <a:spcPts val="115"/>
              </a:spcAft>
            </a:pPr>
            <a:r>
              <a:rPr lang="en-US" sz="2000" b="1" i="0" dirty="0">
                <a:solidFill>
                  <a:srgbClr val="212121"/>
                </a:solidFill>
                <a:effectLst/>
                <a:latin typeface="Roboto" panose="02000000000000000000" pitchFamily="2" charset="0"/>
              </a:rPr>
              <a:t>Liner regression Score</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pic>
        <p:nvPicPr>
          <p:cNvPr id="8" name="Picture 7">
            <a:extLst>
              <a:ext uri="{FF2B5EF4-FFF2-40B4-BE49-F238E27FC236}">
                <a16:creationId xmlns:a16="http://schemas.microsoft.com/office/drawing/2014/main" id="{0E0C4419-7183-DDC8-01C5-13E9CC6040D7}"/>
              </a:ext>
            </a:extLst>
          </p:cNvPr>
          <p:cNvPicPr>
            <a:picLocks noChangeAspect="1"/>
          </p:cNvPicPr>
          <p:nvPr/>
        </p:nvPicPr>
        <p:blipFill>
          <a:blip r:embed="rId2"/>
          <a:stretch>
            <a:fillRect/>
          </a:stretch>
        </p:blipFill>
        <p:spPr>
          <a:xfrm>
            <a:off x="474108" y="2610355"/>
            <a:ext cx="3032146" cy="1003444"/>
          </a:xfrm>
          <a:prstGeom prst="rect">
            <a:avLst/>
          </a:prstGeom>
        </p:spPr>
      </p:pic>
      <p:pic>
        <p:nvPicPr>
          <p:cNvPr id="10" name="Picture 9">
            <a:extLst>
              <a:ext uri="{FF2B5EF4-FFF2-40B4-BE49-F238E27FC236}">
                <a16:creationId xmlns:a16="http://schemas.microsoft.com/office/drawing/2014/main" id="{EFBDFBBD-2656-C9AE-3930-4F6C35EBA725}"/>
              </a:ext>
            </a:extLst>
          </p:cNvPr>
          <p:cNvPicPr>
            <a:picLocks noChangeAspect="1"/>
          </p:cNvPicPr>
          <p:nvPr/>
        </p:nvPicPr>
        <p:blipFill>
          <a:blip r:embed="rId3"/>
          <a:stretch>
            <a:fillRect/>
          </a:stretch>
        </p:blipFill>
        <p:spPr>
          <a:xfrm>
            <a:off x="4035127" y="2610355"/>
            <a:ext cx="3040898" cy="1148233"/>
          </a:xfrm>
          <a:prstGeom prst="rect">
            <a:avLst/>
          </a:prstGeom>
        </p:spPr>
      </p:pic>
      <p:sp>
        <p:nvSpPr>
          <p:cNvPr id="11" name="TextBox 10">
            <a:extLst>
              <a:ext uri="{FF2B5EF4-FFF2-40B4-BE49-F238E27FC236}">
                <a16:creationId xmlns:a16="http://schemas.microsoft.com/office/drawing/2014/main" id="{38832BED-D93F-F723-07D0-3FB867702AA7}"/>
              </a:ext>
            </a:extLst>
          </p:cNvPr>
          <p:cNvSpPr txBox="1"/>
          <p:nvPr/>
        </p:nvSpPr>
        <p:spPr>
          <a:xfrm>
            <a:off x="3976408" y="2076282"/>
            <a:ext cx="2821862" cy="855362"/>
          </a:xfrm>
          <a:prstGeom prst="rect">
            <a:avLst/>
          </a:prstGeom>
          <a:noFill/>
        </p:spPr>
        <p:txBody>
          <a:bodyPr wrap="square" rtlCol="0">
            <a:spAutoFit/>
          </a:bodyPr>
          <a:lstStyle/>
          <a:p>
            <a:pPr marL="11430">
              <a:lnSpc>
                <a:spcPct val="125000"/>
              </a:lnSpc>
              <a:spcBef>
                <a:spcPts val="110"/>
              </a:spcBef>
              <a:spcAft>
                <a:spcPts val="115"/>
              </a:spcAft>
            </a:pPr>
            <a:r>
              <a:rPr lang="en-US" sz="2000" b="1" i="0" dirty="0">
                <a:solidFill>
                  <a:srgbClr val="212121"/>
                </a:solidFill>
                <a:effectLst/>
                <a:latin typeface="Roboto" panose="02000000000000000000" pitchFamily="2" charset="0"/>
              </a:rPr>
              <a:t>Liner regression Score</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13" name="TextBox 12">
            <a:extLst>
              <a:ext uri="{FF2B5EF4-FFF2-40B4-BE49-F238E27FC236}">
                <a16:creationId xmlns:a16="http://schemas.microsoft.com/office/drawing/2014/main" id="{8A294F67-AFB1-CC69-7D36-E5D8A270AA5D}"/>
              </a:ext>
            </a:extLst>
          </p:cNvPr>
          <p:cNvSpPr txBox="1"/>
          <p:nvPr/>
        </p:nvSpPr>
        <p:spPr>
          <a:xfrm>
            <a:off x="4035127" y="3711512"/>
            <a:ext cx="4283032" cy="523220"/>
          </a:xfrm>
          <a:prstGeom prst="rect">
            <a:avLst/>
          </a:prstGeom>
          <a:noFill/>
        </p:spPr>
        <p:txBody>
          <a:bodyPr wrap="square">
            <a:spAutoFit/>
          </a:bodyPr>
          <a:lstStyle/>
          <a:p>
            <a:r>
              <a:rPr lang="en-US" dirty="0"/>
              <a:t>R2 score value is 0.75 that means our model is able to capture most of the data variance.</a:t>
            </a:r>
          </a:p>
        </p:txBody>
      </p:sp>
      <p:pic>
        <p:nvPicPr>
          <p:cNvPr id="14" name="Picture 13">
            <a:extLst>
              <a:ext uri="{FF2B5EF4-FFF2-40B4-BE49-F238E27FC236}">
                <a16:creationId xmlns:a16="http://schemas.microsoft.com/office/drawing/2014/main" id="{65DE032C-3B65-9753-A078-3DB3BD5BDB53}"/>
              </a:ext>
            </a:extLst>
          </p:cNvPr>
          <p:cNvPicPr>
            <a:picLocks noChangeAspect="1"/>
          </p:cNvPicPr>
          <p:nvPr/>
        </p:nvPicPr>
        <p:blipFill>
          <a:blip r:embed="rId4"/>
          <a:stretch>
            <a:fillRect/>
          </a:stretch>
        </p:blipFill>
        <p:spPr>
          <a:xfrm>
            <a:off x="389425" y="3728585"/>
            <a:ext cx="2821861" cy="1240275"/>
          </a:xfrm>
          <a:prstGeom prst="rect">
            <a:avLst/>
          </a:prstGeom>
        </p:spPr>
      </p:pic>
      <p:pic>
        <p:nvPicPr>
          <p:cNvPr id="16" name="Picture 15">
            <a:extLst>
              <a:ext uri="{FF2B5EF4-FFF2-40B4-BE49-F238E27FC236}">
                <a16:creationId xmlns:a16="http://schemas.microsoft.com/office/drawing/2014/main" id="{FA21A8DA-5C5F-6BFE-9E4A-0219430E15E3}"/>
              </a:ext>
            </a:extLst>
          </p:cNvPr>
          <p:cNvPicPr>
            <a:picLocks noChangeAspect="1"/>
          </p:cNvPicPr>
          <p:nvPr/>
        </p:nvPicPr>
        <p:blipFill>
          <a:blip r:embed="rId5"/>
          <a:stretch>
            <a:fillRect/>
          </a:stretch>
        </p:blipFill>
        <p:spPr>
          <a:xfrm>
            <a:off x="2804264" y="664941"/>
            <a:ext cx="3275037" cy="631889"/>
          </a:xfrm>
          <a:prstGeom prst="rect">
            <a:avLst/>
          </a:prstGeom>
        </p:spPr>
      </p:pic>
    </p:spTree>
    <p:extLst>
      <p:ext uri="{BB962C8B-B14F-4D97-AF65-F5344CB8AC3E}">
        <p14:creationId xmlns:p14="http://schemas.microsoft.com/office/powerpoint/2010/main" val="2419544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1044BD-09F4-77AC-560E-42B55ABB0AF2}"/>
              </a:ext>
            </a:extLst>
          </p:cNvPr>
          <p:cNvSpPr txBox="1"/>
          <p:nvPr/>
        </p:nvSpPr>
        <p:spPr>
          <a:xfrm>
            <a:off x="563335" y="405569"/>
            <a:ext cx="1400375" cy="461665"/>
          </a:xfrm>
          <a:custGeom>
            <a:avLst/>
            <a:gdLst>
              <a:gd name="connsiteX0" fmla="*/ 0 w 1400375"/>
              <a:gd name="connsiteY0" fmla="*/ 0 h 461665"/>
              <a:gd name="connsiteX1" fmla="*/ 452788 w 1400375"/>
              <a:gd name="connsiteY1" fmla="*/ 0 h 461665"/>
              <a:gd name="connsiteX2" fmla="*/ 905576 w 1400375"/>
              <a:gd name="connsiteY2" fmla="*/ 0 h 461665"/>
              <a:gd name="connsiteX3" fmla="*/ 1400375 w 1400375"/>
              <a:gd name="connsiteY3" fmla="*/ 0 h 461665"/>
              <a:gd name="connsiteX4" fmla="*/ 1400375 w 1400375"/>
              <a:gd name="connsiteY4" fmla="*/ 461665 h 461665"/>
              <a:gd name="connsiteX5" fmla="*/ 933583 w 1400375"/>
              <a:gd name="connsiteY5" fmla="*/ 461665 h 461665"/>
              <a:gd name="connsiteX6" fmla="*/ 480795 w 1400375"/>
              <a:gd name="connsiteY6" fmla="*/ 461665 h 461665"/>
              <a:gd name="connsiteX7" fmla="*/ 0 w 1400375"/>
              <a:gd name="connsiteY7" fmla="*/ 461665 h 461665"/>
              <a:gd name="connsiteX8" fmla="*/ 0 w 1400375"/>
              <a:gd name="connsiteY8"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375" h="461665" fill="none" extrusionOk="0">
                <a:moveTo>
                  <a:pt x="0" y="0"/>
                </a:moveTo>
                <a:cubicBezTo>
                  <a:pt x="225869" y="-35122"/>
                  <a:pt x="262231" y="26974"/>
                  <a:pt x="452788" y="0"/>
                </a:cubicBezTo>
                <a:cubicBezTo>
                  <a:pt x="643345" y="-26974"/>
                  <a:pt x="771690" y="34806"/>
                  <a:pt x="905576" y="0"/>
                </a:cubicBezTo>
                <a:cubicBezTo>
                  <a:pt x="1039462" y="-34806"/>
                  <a:pt x="1169753" y="15666"/>
                  <a:pt x="1400375" y="0"/>
                </a:cubicBezTo>
                <a:cubicBezTo>
                  <a:pt x="1404758" y="186830"/>
                  <a:pt x="1384083" y="336622"/>
                  <a:pt x="1400375" y="461665"/>
                </a:cubicBezTo>
                <a:cubicBezTo>
                  <a:pt x="1212942" y="495186"/>
                  <a:pt x="1057359" y="436052"/>
                  <a:pt x="933583" y="461665"/>
                </a:cubicBezTo>
                <a:cubicBezTo>
                  <a:pt x="809807" y="487278"/>
                  <a:pt x="655027" y="418951"/>
                  <a:pt x="480795" y="461665"/>
                </a:cubicBezTo>
                <a:cubicBezTo>
                  <a:pt x="306563" y="504379"/>
                  <a:pt x="227301" y="424014"/>
                  <a:pt x="0" y="461665"/>
                </a:cubicBezTo>
                <a:cubicBezTo>
                  <a:pt x="-40862" y="312703"/>
                  <a:pt x="31073" y="164524"/>
                  <a:pt x="0" y="0"/>
                </a:cubicBezTo>
                <a:close/>
              </a:path>
              <a:path w="1400375" h="461665" stroke="0" extrusionOk="0">
                <a:moveTo>
                  <a:pt x="0" y="0"/>
                </a:moveTo>
                <a:cubicBezTo>
                  <a:pt x="218587" y="-2956"/>
                  <a:pt x="250285" y="31840"/>
                  <a:pt x="480795" y="0"/>
                </a:cubicBezTo>
                <a:cubicBezTo>
                  <a:pt x="711306" y="-31840"/>
                  <a:pt x="714630" y="5666"/>
                  <a:pt x="919580" y="0"/>
                </a:cubicBezTo>
                <a:cubicBezTo>
                  <a:pt x="1124530" y="-5666"/>
                  <a:pt x="1161887" y="12964"/>
                  <a:pt x="1400375" y="0"/>
                </a:cubicBezTo>
                <a:cubicBezTo>
                  <a:pt x="1453862" y="114562"/>
                  <a:pt x="1369816" y="273895"/>
                  <a:pt x="1400375" y="461665"/>
                </a:cubicBezTo>
                <a:cubicBezTo>
                  <a:pt x="1275917" y="511058"/>
                  <a:pt x="1148156" y="441926"/>
                  <a:pt x="919580" y="461665"/>
                </a:cubicBezTo>
                <a:cubicBezTo>
                  <a:pt x="691004" y="481404"/>
                  <a:pt x="621564" y="436666"/>
                  <a:pt x="480795" y="461665"/>
                </a:cubicBezTo>
                <a:cubicBezTo>
                  <a:pt x="340026" y="486664"/>
                  <a:pt x="121617" y="421426"/>
                  <a:pt x="0" y="461665"/>
                </a:cubicBezTo>
                <a:cubicBezTo>
                  <a:pt x="-51112" y="318093"/>
                  <a:pt x="17606" y="92742"/>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280" dirty="0">
                <a:latin typeface="Verdana"/>
              </a:rPr>
              <a:t>Agenda</a:t>
            </a:r>
            <a:r>
              <a:rPr lang="en-US" sz="2400" spc="-280" dirty="0">
                <a:latin typeface="Verdana"/>
                <a:cs typeface="Verdana"/>
              </a:rPr>
              <a:t>:-</a:t>
            </a:r>
            <a:endParaRPr lang="en-US" sz="2400" spc="-35" dirty="0">
              <a:latin typeface="Verdana"/>
            </a:endParaRPr>
          </a:p>
        </p:txBody>
      </p:sp>
      <p:sp>
        <p:nvSpPr>
          <p:cNvPr id="5" name="TextBox 4">
            <a:extLst>
              <a:ext uri="{FF2B5EF4-FFF2-40B4-BE49-F238E27FC236}">
                <a16:creationId xmlns:a16="http://schemas.microsoft.com/office/drawing/2014/main" id="{42B3A826-6A73-56BB-1023-BF124BFADBD9}"/>
              </a:ext>
            </a:extLst>
          </p:cNvPr>
          <p:cNvSpPr txBox="1"/>
          <p:nvPr/>
        </p:nvSpPr>
        <p:spPr>
          <a:xfrm>
            <a:off x="563335" y="1330779"/>
            <a:ext cx="7992835" cy="3176319"/>
          </a:xfrm>
          <a:prstGeom prst="rect">
            <a:avLst/>
          </a:prstGeom>
          <a:noFill/>
        </p:spPr>
        <p:txBody>
          <a:bodyPr wrap="square" rtlCol="0">
            <a:spAutoFit/>
          </a:bodyPr>
          <a:lstStyle/>
          <a:p>
            <a:r>
              <a:rPr lang="en-US" sz="1400" spc="-5" dirty="0">
                <a:latin typeface="+mj-lt"/>
                <a:cs typeface="Arial MT"/>
              </a:rPr>
              <a:t>To </a:t>
            </a:r>
            <a:r>
              <a:rPr lang="en-US" sz="1400" dirty="0">
                <a:latin typeface="+mj-lt"/>
                <a:cs typeface="Arial MT"/>
              </a:rPr>
              <a:t>discuss</a:t>
            </a:r>
            <a:r>
              <a:rPr lang="en-US" sz="1400" spc="-25" dirty="0">
                <a:latin typeface="+mj-lt"/>
                <a:cs typeface="Arial MT"/>
              </a:rPr>
              <a:t> </a:t>
            </a:r>
            <a:r>
              <a:rPr lang="en-US" sz="1400" dirty="0">
                <a:latin typeface="+mj-lt"/>
                <a:cs typeface="Arial MT"/>
              </a:rPr>
              <a:t>the</a:t>
            </a:r>
            <a:r>
              <a:rPr lang="en-US" sz="1400" spc="-30" dirty="0">
                <a:latin typeface="+mj-lt"/>
                <a:cs typeface="Arial MT"/>
              </a:rPr>
              <a:t> </a:t>
            </a:r>
            <a:r>
              <a:rPr lang="en-US" sz="1400" spc="-5" dirty="0">
                <a:latin typeface="+mj-lt"/>
                <a:cs typeface="Arial MT"/>
              </a:rPr>
              <a:t>analysis </a:t>
            </a:r>
            <a:r>
              <a:rPr lang="en-US" sz="1400" dirty="0">
                <a:latin typeface="+mj-lt"/>
                <a:cs typeface="Arial MT"/>
              </a:rPr>
              <a:t>of</a:t>
            </a:r>
            <a:r>
              <a:rPr lang="en-US" sz="1400" spc="5" dirty="0">
                <a:latin typeface="+mj-lt"/>
                <a:cs typeface="Arial MT"/>
              </a:rPr>
              <a:t> </a:t>
            </a:r>
            <a:r>
              <a:rPr lang="en-US" sz="1400" spc="-5" dirty="0">
                <a:latin typeface="+mj-lt"/>
                <a:cs typeface="Arial MT"/>
              </a:rPr>
              <a:t>given </a:t>
            </a:r>
            <a:r>
              <a:rPr lang="en-US" spc="-5" dirty="0">
                <a:latin typeface="+mj-lt"/>
              </a:rPr>
              <a:t>prediction of bike count required at each hour for the stable supply of rental bikes.</a:t>
            </a:r>
          </a:p>
          <a:p>
            <a:endParaRPr lang="en-US" spc="-5" dirty="0">
              <a:latin typeface="+mj-lt"/>
            </a:endParaRPr>
          </a:p>
          <a:p>
            <a:r>
              <a:rPr lang="en-US" spc="-5" dirty="0">
                <a:latin typeface="+mj-lt"/>
              </a:rPr>
              <a:t>We’ll be doing analysis of given data set in the following ways:-</a:t>
            </a:r>
          </a:p>
          <a:p>
            <a:pPr marL="285750" indent="-285750">
              <a:lnSpc>
                <a:spcPct val="150000"/>
              </a:lnSpc>
              <a:buFont typeface="Arial" panose="020B0604020202020204" pitchFamily="34" charset="0"/>
              <a:buChar char="•"/>
            </a:pPr>
            <a:r>
              <a:rPr lang="en-US" spc="-5" dirty="0">
                <a:latin typeface="+mj-lt"/>
              </a:rPr>
              <a:t>Problem statement</a:t>
            </a:r>
          </a:p>
          <a:p>
            <a:pPr marL="285750" indent="-285750">
              <a:lnSpc>
                <a:spcPct val="150000"/>
              </a:lnSpc>
              <a:buFont typeface="Arial" panose="020B0604020202020204" pitchFamily="34" charset="0"/>
              <a:buChar char="•"/>
            </a:pPr>
            <a:r>
              <a:rPr lang="en-US" spc="-5" dirty="0">
                <a:latin typeface="+mj-lt"/>
              </a:rPr>
              <a:t>Data Collection and Understating</a:t>
            </a:r>
          </a:p>
          <a:p>
            <a:pPr marL="285750" indent="-285750">
              <a:lnSpc>
                <a:spcPct val="150000"/>
              </a:lnSpc>
              <a:buFont typeface="Arial" panose="020B0604020202020204" pitchFamily="34" charset="0"/>
              <a:buChar char="•"/>
            </a:pPr>
            <a:r>
              <a:rPr lang="en-US" dirty="0">
                <a:latin typeface="+mj-lt"/>
              </a:rPr>
              <a:t>Data Wrangling &amp; Feature Engineering</a:t>
            </a:r>
          </a:p>
          <a:p>
            <a:pPr marL="285750" indent="-285750">
              <a:lnSpc>
                <a:spcPct val="150000"/>
              </a:lnSpc>
              <a:buFont typeface="Arial" panose="020B0604020202020204" pitchFamily="34" charset="0"/>
              <a:buChar char="•"/>
            </a:pPr>
            <a:r>
              <a:rPr lang="en-US" dirty="0">
                <a:latin typeface="+mj-lt"/>
              </a:rPr>
              <a:t>EDA</a:t>
            </a:r>
          </a:p>
          <a:p>
            <a:pPr marL="285750" indent="-285750">
              <a:lnSpc>
                <a:spcPct val="150000"/>
              </a:lnSpc>
              <a:buFont typeface="Arial" panose="020B0604020202020204" pitchFamily="34" charset="0"/>
              <a:buChar char="•"/>
            </a:pPr>
            <a:r>
              <a:rPr lang="en-US" dirty="0">
                <a:latin typeface="+mj-lt"/>
              </a:rPr>
              <a:t>Preparation of data for model building.</a:t>
            </a:r>
          </a:p>
          <a:p>
            <a:pPr marL="285750" indent="-285750">
              <a:lnSpc>
                <a:spcPct val="150000"/>
              </a:lnSpc>
              <a:buFont typeface="Arial" panose="020B0604020202020204" pitchFamily="34" charset="0"/>
              <a:buChar char="•"/>
            </a:pPr>
            <a:r>
              <a:rPr lang="en-US" dirty="0">
                <a:latin typeface="+mj-lt"/>
              </a:rPr>
              <a:t>Model Selection and Evaluation</a:t>
            </a:r>
          </a:p>
          <a:p>
            <a:pPr marL="285750" indent="-285750">
              <a:lnSpc>
                <a:spcPct val="150000"/>
              </a:lnSpc>
              <a:buFont typeface="Arial" panose="020B0604020202020204" pitchFamily="34" charset="0"/>
              <a:buChar char="•"/>
            </a:pPr>
            <a:r>
              <a:rPr lang="en-US" dirty="0">
                <a:latin typeface="+mj-lt"/>
              </a:rPr>
              <a:t>Conclusions</a:t>
            </a:r>
            <a:endParaRPr lang="en-US" spc="-5" dirty="0">
              <a:latin typeface="+mj-lt"/>
            </a:endParaRPr>
          </a:p>
        </p:txBody>
      </p:sp>
      <p:pic>
        <p:nvPicPr>
          <p:cNvPr id="3" name="Picture 2" descr="Icon&#10;&#10;Description automatically generated">
            <a:extLst>
              <a:ext uri="{FF2B5EF4-FFF2-40B4-BE49-F238E27FC236}">
                <a16:creationId xmlns:a16="http://schemas.microsoft.com/office/drawing/2014/main" id="{6A1E7DD8-5D66-99E7-EB52-727CA4C5FD2D}"/>
              </a:ext>
            </a:extLst>
          </p:cNvPr>
          <p:cNvPicPr>
            <a:picLocks noChangeAspect="1"/>
          </p:cNvPicPr>
          <p:nvPr/>
        </p:nvPicPr>
        <p:blipFill>
          <a:blip r:embed="rId2"/>
          <a:stretch>
            <a:fillRect/>
          </a:stretch>
        </p:blipFill>
        <p:spPr>
          <a:xfrm>
            <a:off x="5667457" y="1588036"/>
            <a:ext cx="3251941" cy="3251941"/>
          </a:xfrm>
          <a:prstGeom prst="rect">
            <a:avLst/>
          </a:prstGeom>
        </p:spPr>
      </p:pic>
    </p:spTree>
    <p:extLst>
      <p:ext uri="{BB962C8B-B14F-4D97-AF65-F5344CB8AC3E}">
        <p14:creationId xmlns:p14="http://schemas.microsoft.com/office/powerpoint/2010/main" val="2753026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TextBox 1">
            <a:extLst>
              <a:ext uri="{FF2B5EF4-FFF2-40B4-BE49-F238E27FC236}">
                <a16:creationId xmlns:a16="http://schemas.microsoft.com/office/drawing/2014/main" id="{3564E7F9-CC23-E668-1C9D-64E9BEAA2C8E}"/>
              </a:ext>
            </a:extLst>
          </p:cNvPr>
          <p:cNvSpPr txBox="1"/>
          <p:nvPr/>
        </p:nvSpPr>
        <p:spPr>
          <a:xfrm>
            <a:off x="564291" y="445675"/>
            <a:ext cx="3722915" cy="461665"/>
          </a:xfrm>
          <a:custGeom>
            <a:avLst/>
            <a:gdLst>
              <a:gd name="connsiteX0" fmla="*/ 0 w 3722915"/>
              <a:gd name="connsiteY0" fmla="*/ 0 h 461665"/>
              <a:gd name="connsiteX1" fmla="*/ 606303 w 3722915"/>
              <a:gd name="connsiteY1" fmla="*/ 0 h 461665"/>
              <a:gd name="connsiteX2" fmla="*/ 1175377 w 3722915"/>
              <a:gd name="connsiteY2" fmla="*/ 0 h 461665"/>
              <a:gd name="connsiteX3" fmla="*/ 1707222 w 3722915"/>
              <a:gd name="connsiteY3" fmla="*/ 0 h 461665"/>
              <a:gd name="connsiteX4" fmla="*/ 2127380 w 3722915"/>
              <a:gd name="connsiteY4" fmla="*/ 0 h 461665"/>
              <a:gd name="connsiteX5" fmla="*/ 2621996 w 3722915"/>
              <a:gd name="connsiteY5" fmla="*/ 0 h 461665"/>
              <a:gd name="connsiteX6" fmla="*/ 3191070 w 3722915"/>
              <a:gd name="connsiteY6" fmla="*/ 0 h 461665"/>
              <a:gd name="connsiteX7" fmla="*/ 3722915 w 3722915"/>
              <a:gd name="connsiteY7" fmla="*/ 0 h 461665"/>
              <a:gd name="connsiteX8" fmla="*/ 3722915 w 3722915"/>
              <a:gd name="connsiteY8" fmla="*/ 461665 h 461665"/>
              <a:gd name="connsiteX9" fmla="*/ 3302757 w 3722915"/>
              <a:gd name="connsiteY9" fmla="*/ 461665 h 461665"/>
              <a:gd name="connsiteX10" fmla="*/ 2733683 w 3722915"/>
              <a:gd name="connsiteY10" fmla="*/ 461665 h 461665"/>
              <a:gd name="connsiteX11" fmla="*/ 2127380 w 3722915"/>
              <a:gd name="connsiteY11" fmla="*/ 461665 h 461665"/>
              <a:gd name="connsiteX12" fmla="*/ 1521077 w 3722915"/>
              <a:gd name="connsiteY12" fmla="*/ 461665 h 461665"/>
              <a:gd name="connsiteX13" fmla="*/ 1026461 w 3722915"/>
              <a:gd name="connsiteY13" fmla="*/ 461665 h 461665"/>
              <a:gd name="connsiteX14" fmla="*/ 531845 w 3722915"/>
              <a:gd name="connsiteY14" fmla="*/ 461665 h 461665"/>
              <a:gd name="connsiteX15" fmla="*/ 0 w 3722915"/>
              <a:gd name="connsiteY15" fmla="*/ 461665 h 461665"/>
              <a:gd name="connsiteX16" fmla="*/ 0 w 3722915"/>
              <a:gd name="connsiteY16"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22915" h="461665" fill="none" extrusionOk="0">
                <a:moveTo>
                  <a:pt x="0" y="0"/>
                </a:moveTo>
                <a:cubicBezTo>
                  <a:pt x="282642" y="-44023"/>
                  <a:pt x="358196" y="46592"/>
                  <a:pt x="606303" y="0"/>
                </a:cubicBezTo>
                <a:cubicBezTo>
                  <a:pt x="854410" y="-46592"/>
                  <a:pt x="924207" y="21460"/>
                  <a:pt x="1175377" y="0"/>
                </a:cubicBezTo>
                <a:cubicBezTo>
                  <a:pt x="1426547" y="-21460"/>
                  <a:pt x="1540601" y="41000"/>
                  <a:pt x="1707222" y="0"/>
                </a:cubicBezTo>
                <a:cubicBezTo>
                  <a:pt x="1873843" y="-41000"/>
                  <a:pt x="1938732" y="38024"/>
                  <a:pt x="2127380" y="0"/>
                </a:cubicBezTo>
                <a:cubicBezTo>
                  <a:pt x="2316028" y="-38024"/>
                  <a:pt x="2422565" y="25935"/>
                  <a:pt x="2621996" y="0"/>
                </a:cubicBezTo>
                <a:cubicBezTo>
                  <a:pt x="2821427" y="-25935"/>
                  <a:pt x="3067210" y="42948"/>
                  <a:pt x="3191070" y="0"/>
                </a:cubicBezTo>
                <a:cubicBezTo>
                  <a:pt x="3314930" y="-42948"/>
                  <a:pt x="3525351" y="14152"/>
                  <a:pt x="3722915" y="0"/>
                </a:cubicBezTo>
                <a:cubicBezTo>
                  <a:pt x="3758929" y="97194"/>
                  <a:pt x="3692465" y="267462"/>
                  <a:pt x="3722915" y="461665"/>
                </a:cubicBezTo>
                <a:cubicBezTo>
                  <a:pt x="3552927" y="501674"/>
                  <a:pt x="3471097" y="431334"/>
                  <a:pt x="3302757" y="461665"/>
                </a:cubicBezTo>
                <a:cubicBezTo>
                  <a:pt x="3134417" y="491996"/>
                  <a:pt x="2965349" y="433732"/>
                  <a:pt x="2733683" y="461665"/>
                </a:cubicBezTo>
                <a:cubicBezTo>
                  <a:pt x="2502017" y="489598"/>
                  <a:pt x="2410455" y="435728"/>
                  <a:pt x="2127380" y="461665"/>
                </a:cubicBezTo>
                <a:cubicBezTo>
                  <a:pt x="1844305" y="487602"/>
                  <a:pt x="1745645" y="401310"/>
                  <a:pt x="1521077" y="461665"/>
                </a:cubicBezTo>
                <a:cubicBezTo>
                  <a:pt x="1296509" y="522020"/>
                  <a:pt x="1201656" y="458433"/>
                  <a:pt x="1026461" y="461665"/>
                </a:cubicBezTo>
                <a:cubicBezTo>
                  <a:pt x="851266" y="464897"/>
                  <a:pt x="652941" y="428205"/>
                  <a:pt x="531845" y="461665"/>
                </a:cubicBezTo>
                <a:cubicBezTo>
                  <a:pt x="410749" y="495125"/>
                  <a:pt x="225311" y="451408"/>
                  <a:pt x="0" y="461665"/>
                </a:cubicBezTo>
                <a:cubicBezTo>
                  <a:pt x="-14072" y="358384"/>
                  <a:pt x="53089" y="106679"/>
                  <a:pt x="0" y="0"/>
                </a:cubicBezTo>
                <a:close/>
              </a:path>
              <a:path w="3722915" h="461665" stroke="0" extrusionOk="0">
                <a:moveTo>
                  <a:pt x="0" y="0"/>
                </a:moveTo>
                <a:cubicBezTo>
                  <a:pt x="159363" y="-2463"/>
                  <a:pt x="391820" y="25391"/>
                  <a:pt x="569074" y="0"/>
                </a:cubicBezTo>
                <a:cubicBezTo>
                  <a:pt x="746328" y="-25391"/>
                  <a:pt x="890008" y="43904"/>
                  <a:pt x="1026461" y="0"/>
                </a:cubicBezTo>
                <a:cubicBezTo>
                  <a:pt x="1162914" y="-43904"/>
                  <a:pt x="1407171" y="18375"/>
                  <a:pt x="1521077" y="0"/>
                </a:cubicBezTo>
                <a:cubicBezTo>
                  <a:pt x="1634983" y="-18375"/>
                  <a:pt x="1833713" y="35747"/>
                  <a:pt x="2127380" y="0"/>
                </a:cubicBezTo>
                <a:cubicBezTo>
                  <a:pt x="2421047" y="-35747"/>
                  <a:pt x="2415535" y="24716"/>
                  <a:pt x="2584767" y="0"/>
                </a:cubicBezTo>
                <a:cubicBezTo>
                  <a:pt x="2753999" y="-24716"/>
                  <a:pt x="2916209" y="31494"/>
                  <a:pt x="3153841" y="0"/>
                </a:cubicBezTo>
                <a:cubicBezTo>
                  <a:pt x="3391473" y="-31494"/>
                  <a:pt x="3459980" y="32814"/>
                  <a:pt x="3722915" y="0"/>
                </a:cubicBezTo>
                <a:cubicBezTo>
                  <a:pt x="3738810" y="162520"/>
                  <a:pt x="3682921" y="246817"/>
                  <a:pt x="3722915" y="461665"/>
                </a:cubicBezTo>
                <a:cubicBezTo>
                  <a:pt x="3637720" y="462710"/>
                  <a:pt x="3413722" y="437169"/>
                  <a:pt x="3302757" y="461665"/>
                </a:cubicBezTo>
                <a:cubicBezTo>
                  <a:pt x="3191792" y="486161"/>
                  <a:pt x="2977647" y="396405"/>
                  <a:pt x="2696454" y="461665"/>
                </a:cubicBezTo>
                <a:cubicBezTo>
                  <a:pt x="2415261" y="526925"/>
                  <a:pt x="2458920" y="441861"/>
                  <a:pt x="2239067" y="461665"/>
                </a:cubicBezTo>
                <a:cubicBezTo>
                  <a:pt x="2019214" y="481469"/>
                  <a:pt x="1997226" y="413870"/>
                  <a:pt x="1781681" y="461665"/>
                </a:cubicBezTo>
                <a:cubicBezTo>
                  <a:pt x="1566136" y="509460"/>
                  <a:pt x="1551698" y="460366"/>
                  <a:pt x="1361523" y="461665"/>
                </a:cubicBezTo>
                <a:cubicBezTo>
                  <a:pt x="1171348" y="462964"/>
                  <a:pt x="883610" y="441045"/>
                  <a:pt x="755220" y="461665"/>
                </a:cubicBezTo>
                <a:cubicBezTo>
                  <a:pt x="626830" y="482285"/>
                  <a:pt x="161044" y="413846"/>
                  <a:pt x="0" y="461665"/>
                </a:cubicBezTo>
                <a:cubicBezTo>
                  <a:pt x="-12879" y="349956"/>
                  <a:pt x="18286" y="129828"/>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Problem Statement:-</a:t>
            </a:r>
          </a:p>
        </p:txBody>
      </p:sp>
      <p:sp>
        <p:nvSpPr>
          <p:cNvPr id="5" name="TextBox 4">
            <a:extLst>
              <a:ext uri="{FF2B5EF4-FFF2-40B4-BE49-F238E27FC236}">
                <a16:creationId xmlns:a16="http://schemas.microsoft.com/office/drawing/2014/main" id="{CDF69525-E077-A875-C8F1-102F423BDA91}"/>
              </a:ext>
            </a:extLst>
          </p:cNvPr>
          <p:cNvSpPr txBox="1"/>
          <p:nvPr/>
        </p:nvSpPr>
        <p:spPr>
          <a:xfrm>
            <a:off x="457199" y="1140589"/>
            <a:ext cx="8147957" cy="3153236"/>
          </a:xfrm>
          <a:prstGeom prst="rect">
            <a:avLst/>
          </a:prstGeom>
          <a:noFill/>
        </p:spPr>
        <p:txBody>
          <a:bodyPr wrap="square" rtlCol="0">
            <a:spAutoFit/>
          </a:bodyPr>
          <a:lstStyle/>
          <a:p>
            <a:pPr marL="285750" indent="-285750">
              <a:lnSpc>
                <a:spcPct val="150000"/>
              </a:lnSpc>
              <a:spcBef>
                <a:spcPts val="300"/>
              </a:spcBef>
              <a:spcAft>
                <a:spcPts val="200"/>
              </a:spcAft>
              <a:buFont typeface="Wingdings" panose="05000000000000000000" pitchFamily="2" charset="2"/>
              <a:buChar char="Ø"/>
            </a:pPr>
            <a:r>
              <a:rPr lang="en-US" spc="-5" dirty="0">
                <a:latin typeface="+mj-lt"/>
              </a:rPr>
              <a:t>Currently Rental bikes are introduced in many urban cities for the enhancement of mobility comfort.</a:t>
            </a:r>
          </a:p>
          <a:p>
            <a:pPr marL="285750" indent="-285750">
              <a:lnSpc>
                <a:spcPct val="150000"/>
              </a:lnSpc>
              <a:spcBef>
                <a:spcPts val="300"/>
              </a:spcBef>
              <a:spcAft>
                <a:spcPts val="200"/>
              </a:spcAft>
              <a:buFont typeface="Wingdings" panose="05000000000000000000" pitchFamily="2" charset="2"/>
              <a:buChar char="Ø"/>
            </a:pPr>
            <a:r>
              <a:rPr lang="en-US" spc="-5" dirty="0">
                <a:latin typeface="+mj-lt"/>
              </a:rPr>
              <a:t>It is important to make the rental bike available and accessible to the public at the right  time as it        lessens the waiting time. Eventually, providing the  city with a stable supply of rental bikes becomes a major concern. </a:t>
            </a:r>
          </a:p>
          <a:p>
            <a:pPr marL="285750" indent="-285750">
              <a:lnSpc>
                <a:spcPct val="150000"/>
              </a:lnSpc>
              <a:spcBef>
                <a:spcPts val="300"/>
              </a:spcBef>
              <a:spcAft>
                <a:spcPts val="200"/>
              </a:spcAft>
              <a:buFont typeface="Wingdings" panose="05000000000000000000" pitchFamily="2" charset="2"/>
              <a:buChar char="Ø"/>
            </a:pPr>
            <a:r>
              <a:rPr lang="en-US" spc="-5" dirty="0">
                <a:latin typeface="+mj-lt"/>
              </a:rPr>
              <a:t>The crucial part is the prediction of bike count required at each   hour for the stable supply of rental bike.</a:t>
            </a:r>
          </a:p>
          <a:p>
            <a:pPr marL="285750" indent="-285750">
              <a:lnSpc>
                <a:spcPct val="150000"/>
              </a:lnSpc>
              <a:spcBef>
                <a:spcPts val="300"/>
              </a:spcBef>
              <a:spcAft>
                <a:spcPts val="200"/>
              </a:spcAft>
              <a:buFont typeface="Wingdings" panose="05000000000000000000" pitchFamily="2" charset="2"/>
              <a:buChar char="Ø"/>
            </a:pPr>
            <a:r>
              <a:rPr lang="en-US" spc="-5" dirty="0">
                <a:latin typeface="+mj-lt"/>
              </a:rPr>
              <a:t>The final aim of this project is the prediction of bike count required at each hour for the stable supply of rental bikes by using suitable regression model.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C5317CD-1678-71E1-1F4C-AE8570A8E34E}"/>
              </a:ext>
            </a:extLst>
          </p:cNvPr>
          <p:cNvSpPr txBox="1"/>
          <p:nvPr/>
        </p:nvSpPr>
        <p:spPr>
          <a:xfrm>
            <a:off x="485085" y="397438"/>
            <a:ext cx="1871190" cy="523220"/>
          </a:xfrm>
          <a:custGeom>
            <a:avLst/>
            <a:gdLst>
              <a:gd name="connsiteX0" fmla="*/ 0 w 1871190"/>
              <a:gd name="connsiteY0" fmla="*/ 0 h 523220"/>
              <a:gd name="connsiteX1" fmla="*/ 505221 w 1871190"/>
              <a:gd name="connsiteY1" fmla="*/ 0 h 523220"/>
              <a:gd name="connsiteX2" fmla="*/ 916883 w 1871190"/>
              <a:gd name="connsiteY2" fmla="*/ 0 h 523220"/>
              <a:gd name="connsiteX3" fmla="*/ 1384681 w 1871190"/>
              <a:gd name="connsiteY3" fmla="*/ 0 h 523220"/>
              <a:gd name="connsiteX4" fmla="*/ 1871190 w 1871190"/>
              <a:gd name="connsiteY4" fmla="*/ 0 h 523220"/>
              <a:gd name="connsiteX5" fmla="*/ 1871190 w 1871190"/>
              <a:gd name="connsiteY5" fmla="*/ 523220 h 523220"/>
              <a:gd name="connsiteX6" fmla="*/ 1422104 w 1871190"/>
              <a:gd name="connsiteY6" fmla="*/ 523220 h 523220"/>
              <a:gd name="connsiteX7" fmla="*/ 916883 w 1871190"/>
              <a:gd name="connsiteY7" fmla="*/ 523220 h 523220"/>
              <a:gd name="connsiteX8" fmla="*/ 467798 w 1871190"/>
              <a:gd name="connsiteY8" fmla="*/ 523220 h 523220"/>
              <a:gd name="connsiteX9" fmla="*/ 0 w 1871190"/>
              <a:gd name="connsiteY9" fmla="*/ 523220 h 523220"/>
              <a:gd name="connsiteX10" fmla="*/ 0 w 1871190"/>
              <a:gd name="connsiteY10"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71190" h="523220" fill="none" extrusionOk="0">
                <a:moveTo>
                  <a:pt x="0" y="0"/>
                </a:moveTo>
                <a:cubicBezTo>
                  <a:pt x="155431" y="-23286"/>
                  <a:pt x="377236" y="11169"/>
                  <a:pt x="505221" y="0"/>
                </a:cubicBezTo>
                <a:cubicBezTo>
                  <a:pt x="633206" y="-11169"/>
                  <a:pt x="806900" y="25969"/>
                  <a:pt x="916883" y="0"/>
                </a:cubicBezTo>
                <a:cubicBezTo>
                  <a:pt x="1026866" y="-25969"/>
                  <a:pt x="1178923" y="54919"/>
                  <a:pt x="1384681" y="0"/>
                </a:cubicBezTo>
                <a:cubicBezTo>
                  <a:pt x="1590439" y="-54919"/>
                  <a:pt x="1744436" y="13956"/>
                  <a:pt x="1871190" y="0"/>
                </a:cubicBezTo>
                <a:cubicBezTo>
                  <a:pt x="1932069" y="241112"/>
                  <a:pt x="1863946" y="385133"/>
                  <a:pt x="1871190" y="523220"/>
                </a:cubicBezTo>
                <a:cubicBezTo>
                  <a:pt x="1678591" y="524173"/>
                  <a:pt x="1637138" y="492952"/>
                  <a:pt x="1422104" y="523220"/>
                </a:cubicBezTo>
                <a:cubicBezTo>
                  <a:pt x="1207070" y="553488"/>
                  <a:pt x="1142207" y="488382"/>
                  <a:pt x="916883" y="523220"/>
                </a:cubicBezTo>
                <a:cubicBezTo>
                  <a:pt x="691559" y="558058"/>
                  <a:pt x="580866" y="503784"/>
                  <a:pt x="467798" y="523220"/>
                </a:cubicBezTo>
                <a:cubicBezTo>
                  <a:pt x="354730" y="542656"/>
                  <a:pt x="193257" y="510574"/>
                  <a:pt x="0" y="523220"/>
                </a:cubicBezTo>
                <a:cubicBezTo>
                  <a:pt x="-50535" y="294318"/>
                  <a:pt x="8857" y="257598"/>
                  <a:pt x="0" y="0"/>
                </a:cubicBezTo>
                <a:close/>
              </a:path>
              <a:path w="1871190" h="523220" stroke="0" extrusionOk="0">
                <a:moveTo>
                  <a:pt x="0" y="0"/>
                </a:moveTo>
                <a:cubicBezTo>
                  <a:pt x="153788" y="-9633"/>
                  <a:pt x="367115" y="31019"/>
                  <a:pt x="486509" y="0"/>
                </a:cubicBezTo>
                <a:cubicBezTo>
                  <a:pt x="605903" y="-31019"/>
                  <a:pt x="782288" y="14080"/>
                  <a:pt x="916883" y="0"/>
                </a:cubicBezTo>
                <a:cubicBezTo>
                  <a:pt x="1051478" y="-14080"/>
                  <a:pt x="1184885" y="41646"/>
                  <a:pt x="1365969" y="0"/>
                </a:cubicBezTo>
                <a:cubicBezTo>
                  <a:pt x="1547053" y="-41646"/>
                  <a:pt x="1637987" y="4717"/>
                  <a:pt x="1871190" y="0"/>
                </a:cubicBezTo>
                <a:cubicBezTo>
                  <a:pt x="1881700" y="204933"/>
                  <a:pt x="1844286" y="289506"/>
                  <a:pt x="1871190" y="523220"/>
                </a:cubicBezTo>
                <a:cubicBezTo>
                  <a:pt x="1670362" y="573303"/>
                  <a:pt x="1616414" y="495118"/>
                  <a:pt x="1365969" y="523220"/>
                </a:cubicBezTo>
                <a:cubicBezTo>
                  <a:pt x="1115524" y="551322"/>
                  <a:pt x="1039787" y="480175"/>
                  <a:pt x="860747" y="523220"/>
                </a:cubicBezTo>
                <a:cubicBezTo>
                  <a:pt x="681707" y="566265"/>
                  <a:pt x="411412" y="447923"/>
                  <a:pt x="0" y="523220"/>
                </a:cubicBezTo>
                <a:cubicBezTo>
                  <a:pt x="-11403" y="283418"/>
                  <a:pt x="9585" y="120786"/>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800" dirty="0">
                <a:ln w="0"/>
                <a:solidFill>
                  <a:schemeClr val="tx1"/>
                </a:solidFill>
                <a:effectLst>
                  <a:outerShdw blurRad="38100" dist="19050" dir="2700000" algn="tl" rotWithShape="0">
                    <a:schemeClr val="dk1">
                      <a:alpha val="40000"/>
                    </a:schemeClr>
                  </a:outerShdw>
                </a:effectLst>
              </a:rPr>
              <a:t>Workflow:-</a:t>
            </a:r>
            <a:endParaRPr lang="en-US" sz="1800" dirty="0">
              <a:ln w="0"/>
              <a:solidFill>
                <a:schemeClr val="tx1"/>
              </a:solidFill>
              <a:effectLst>
                <a:outerShdw blurRad="38100" dist="19050" dir="2700000" algn="tl" rotWithShape="0">
                  <a:schemeClr val="dk1">
                    <a:alpha val="40000"/>
                  </a:schemeClr>
                </a:outerShdw>
              </a:effectLst>
            </a:endParaRPr>
          </a:p>
        </p:txBody>
      </p:sp>
      <p:graphicFrame>
        <p:nvGraphicFramePr>
          <p:cNvPr id="8" name="Diagram 7">
            <a:extLst>
              <a:ext uri="{FF2B5EF4-FFF2-40B4-BE49-F238E27FC236}">
                <a16:creationId xmlns:a16="http://schemas.microsoft.com/office/drawing/2014/main" id="{ACEACBED-23EA-7A08-952E-6A72336DA462}"/>
              </a:ext>
            </a:extLst>
          </p:cNvPr>
          <p:cNvGraphicFramePr/>
          <p:nvPr>
            <p:extLst>
              <p:ext uri="{D42A27DB-BD31-4B8C-83A1-F6EECF244321}">
                <p14:modId xmlns:p14="http://schemas.microsoft.com/office/powerpoint/2010/main" val="2744388381"/>
              </p:ext>
            </p:extLst>
          </p:nvPr>
        </p:nvGraphicFramePr>
        <p:xfrm>
          <a:off x="485085" y="1330779"/>
          <a:ext cx="7945178" cy="32484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8557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493AAD-11CF-C9A4-BFBF-CDEA73B2C0A6}"/>
              </a:ext>
            </a:extLst>
          </p:cNvPr>
          <p:cNvSpPr txBox="1"/>
          <p:nvPr/>
        </p:nvSpPr>
        <p:spPr>
          <a:xfrm>
            <a:off x="469246" y="268314"/>
            <a:ext cx="5448954" cy="461665"/>
          </a:xfrm>
          <a:custGeom>
            <a:avLst/>
            <a:gdLst>
              <a:gd name="connsiteX0" fmla="*/ 0 w 5448954"/>
              <a:gd name="connsiteY0" fmla="*/ 0 h 461665"/>
              <a:gd name="connsiteX1" fmla="*/ 599385 w 5448954"/>
              <a:gd name="connsiteY1" fmla="*/ 0 h 461665"/>
              <a:gd name="connsiteX2" fmla="*/ 980812 w 5448954"/>
              <a:gd name="connsiteY2" fmla="*/ 0 h 461665"/>
              <a:gd name="connsiteX3" fmla="*/ 1416728 w 5448954"/>
              <a:gd name="connsiteY3" fmla="*/ 0 h 461665"/>
              <a:gd name="connsiteX4" fmla="*/ 1798155 w 5448954"/>
              <a:gd name="connsiteY4" fmla="*/ 0 h 461665"/>
              <a:gd name="connsiteX5" fmla="*/ 2179582 w 5448954"/>
              <a:gd name="connsiteY5" fmla="*/ 0 h 461665"/>
              <a:gd name="connsiteX6" fmla="*/ 2724477 w 5448954"/>
              <a:gd name="connsiteY6" fmla="*/ 0 h 461665"/>
              <a:gd name="connsiteX7" fmla="*/ 3378351 w 5448954"/>
              <a:gd name="connsiteY7" fmla="*/ 0 h 461665"/>
              <a:gd name="connsiteX8" fmla="*/ 3814268 w 5448954"/>
              <a:gd name="connsiteY8" fmla="*/ 0 h 461665"/>
              <a:gd name="connsiteX9" fmla="*/ 4359163 w 5448954"/>
              <a:gd name="connsiteY9" fmla="*/ 0 h 461665"/>
              <a:gd name="connsiteX10" fmla="*/ 4740590 w 5448954"/>
              <a:gd name="connsiteY10" fmla="*/ 0 h 461665"/>
              <a:gd name="connsiteX11" fmla="*/ 5448954 w 5448954"/>
              <a:gd name="connsiteY11" fmla="*/ 0 h 461665"/>
              <a:gd name="connsiteX12" fmla="*/ 5448954 w 5448954"/>
              <a:gd name="connsiteY12" fmla="*/ 461665 h 461665"/>
              <a:gd name="connsiteX13" fmla="*/ 5013038 w 5448954"/>
              <a:gd name="connsiteY13" fmla="*/ 461665 h 461665"/>
              <a:gd name="connsiteX14" fmla="*/ 4577121 w 5448954"/>
              <a:gd name="connsiteY14" fmla="*/ 461665 h 461665"/>
              <a:gd name="connsiteX15" fmla="*/ 4032226 w 5448954"/>
              <a:gd name="connsiteY15" fmla="*/ 461665 h 461665"/>
              <a:gd name="connsiteX16" fmla="*/ 3487331 w 5448954"/>
              <a:gd name="connsiteY16" fmla="*/ 461665 h 461665"/>
              <a:gd name="connsiteX17" fmla="*/ 2833456 w 5448954"/>
              <a:gd name="connsiteY17" fmla="*/ 461665 h 461665"/>
              <a:gd name="connsiteX18" fmla="*/ 2452029 w 5448954"/>
              <a:gd name="connsiteY18" fmla="*/ 461665 h 461665"/>
              <a:gd name="connsiteX19" fmla="*/ 2016113 w 5448954"/>
              <a:gd name="connsiteY19" fmla="*/ 461665 h 461665"/>
              <a:gd name="connsiteX20" fmla="*/ 1525707 w 5448954"/>
              <a:gd name="connsiteY20" fmla="*/ 461665 h 461665"/>
              <a:gd name="connsiteX21" fmla="*/ 980812 w 5448954"/>
              <a:gd name="connsiteY21" fmla="*/ 461665 h 461665"/>
              <a:gd name="connsiteX22" fmla="*/ 544895 w 5448954"/>
              <a:gd name="connsiteY22" fmla="*/ 461665 h 461665"/>
              <a:gd name="connsiteX23" fmla="*/ 0 w 5448954"/>
              <a:gd name="connsiteY23" fmla="*/ 461665 h 461665"/>
              <a:gd name="connsiteX24" fmla="*/ 0 w 5448954"/>
              <a:gd name="connsiteY24"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48954" h="461665" fill="none" extrusionOk="0">
                <a:moveTo>
                  <a:pt x="0" y="0"/>
                </a:moveTo>
                <a:cubicBezTo>
                  <a:pt x="185243" y="-63822"/>
                  <a:pt x="439832" y="10890"/>
                  <a:pt x="599385" y="0"/>
                </a:cubicBezTo>
                <a:cubicBezTo>
                  <a:pt x="758938" y="-10890"/>
                  <a:pt x="841697" y="28676"/>
                  <a:pt x="980812" y="0"/>
                </a:cubicBezTo>
                <a:cubicBezTo>
                  <a:pt x="1119927" y="-28676"/>
                  <a:pt x="1246455" y="21847"/>
                  <a:pt x="1416728" y="0"/>
                </a:cubicBezTo>
                <a:cubicBezTo>
                  <a:pt x="1587001" y="-21847"/>
                  <a:pt x="1633715" y="20962"/>
                  <a:pt x="1798155" y="0"/>
                </a:cubicBezTo>
                <a:cubicBezTo>
                  <a:pt x="1962595" y="-20962"/>
                  <a:pt x="2086825" y="45104"/>
                  <a:pt x="2179582" y="0"/>
                </a:cubicBezTo>
                <a:cubicBezTo>
                  <a:pt x="2272339" y="-45104"/>
                  <a:pt x="2520382" y="21309"/>
                  <a:pt x="2724477" y="0"/>
                </a:cubicBezTo>
                <a:cubicBezTo>
                  <a:pt x="2928572" y="-21309"/>
                  <a:pt x="3188548" y="63697"/>
                  <a:pt x="3378351" y="0"/>
                </a:cubicBezTo>
                <a:cubicBezTo>
                  <a:pt x="3568154" y="-63697"/>
                  <a:pt x="3643858" y="41683"/>
                  <a:pt x="3814268" y="0"/>
                </a:cubicBezTo>
                <a:cubicBezTo>
                  <a:pt x="3984678" y="-41683"/>
                  <a:pt x="4157992" y="8485"/>
                  <a:pt x="4359163" y="0"/>
                </a:cubicBezTo>
                <a:cubicBezTo>
                  <a:pt x="4560335" y="-8485"/>
                  <a:pt x="4606283" y="8793"/>
                  <a:pt x="4740590" y="0"/>
                </a:cubicBezTo>
                <a:cubicBezTo>
                  <a:pt x="4874897" y="-8793"/>
                  <a:pt x="5138562" y="26965"/>
                  <a:pt x="5448954" y="0"/>
                </a:cubicBezTo>
                <a:cubicBezTo>
                  <a:pt x="5494986" y="199671"/>
                  <a:pt x="5429788" y="232419"/>
                  <a:pt x="5448954" y="461665"/>
                </a:cubicBezTo>
                <a:cubicBezTo>
                  <a:pt x="5232979" y="509095"/>
                  <a:pt x="5163561" y="459292"/>
                  <a:pt x="5013038" y="461665"/>
                </a:cubicBezTo>
                <a:cubicBezTo>
                  <a:pt x="4862515" y="464038"/>
                  <a:pt x="4707473" y="434190"/>
                  <a:pt x="4577121" y="461665"/>
                </a:cubicBezTo>
                <a:cubicBezTo>
                  <a:pt x="4446769" y="489140"/>
                  <a:pt x="4155732" y="412001"/>
                  <a:pt x="4032226" y="461665"/>
                </a:cubicBezTo>
                <a:cubicBezTo>
                  <a:pt x="3908720" y="511329"/>
                  <a:pt x="3756281" y="420721"/>
                  <a:pt x="3487331" y="461665"/>
                </a:cubicBezTo>
                <a:cubicBezTo>
                  <a:pt x="3218382" y="502609"/>
                  <a:pt x="3113257" y="397209"/>
                  <a:pt x="2833456" y="461665"/>
                </a:cubicBezTo>
                <a:cubicBezTo>
                  <a:pt x="2553655" y="526121"/>
                  <a:pt x="2585402" y="450129"/>
                  <a:pt x="2452029" y="461665"/>
                </a:cubicBezTo>
                <a:cubicBezTo>
                  <a:pt x="2318656" y="473201"/>
                  <a:pt x="2154500" y="431849"/>
                  <a:pt x="2016113" y="461665"/>
                </a:cubicBezTo>
                <a:cubicBezTo>
                  <a:pt x="1877726" y="491481"/>
                  <a:pt x="1713653" y="404613"/>
                  <a:pt x="1525707" y="461665"/>
                </a:cubicBezTo>
                <a:cubicBezTo>
                  <a:pt x="1337761" y="518717"/>
                  <a:pt x="1111041" y="424679"/>
                  <a:pt x="980812" y="461665"/>
                </a:cubicBezTo>
                <a:cubicBezTo>
                  <a:pt x="850583" y="498651"/>
                  <a:pt x="716249" y="434032"/>
                  <a:pt x="544895" y="461665"/>
                </a:cubicBezTo>
                <a:cubicBezTo>
                  <a:pt x="373541" y="489298"/>
                  <a:pt x="135353" y="412213"/>
                  <a:pt x="0" y="461665"/>
                </a:cubicBezTo>
                <a:cubicBezTo>
                  <a:pt x="-15415" y="276976"/>
                  <a:pt x="26066" y="98068"/>
                  <a:pt x="0" y="0"/>
                </a:cubicBezTo>
                <a:close/>
              </a:path>
              <a:path w="5448954" h="461665" stroke="0" extrusionOk="0">
                <a:moveTo>
                  <a:pt x="0" y="0"/>
                </a:moveTo>
                <a:cubicBezTo>
                  <a:pt x="296570" y="-34155"/>
                  <a:pt x="416370" y="2341"/>
                  <a:pt x="599385" y="0"/>
                </a:cubicBezTo>
                <a:cubicBezTo>
                  <a:pt x="782400" y="-2341"/>
                  <a:pt x="928385" y="30611"/>
                  <a:pt x="1035301" y="0"/>
                </a:cubicBezTo>
                <a:cubicBezTo>
                  <a:pt x="1142217" y="-30611"/>
                  <a:pt x="1321907" y="37374"/>
                  <a:pt x="1525707" y="0"/>
                </a:cubicBezTo>
                <a:cubicBezTo>
                  <a:pt x="1729507" y="-37374"/>
                  <a:pt x="1911460" y="45308"/>
                  <a:pt x="2179582" y="0"/>
                </a:cubicBezTo>
                <a:cubicBezTo>
                  <a:pt x="2447705" y="-45308"/>
                  <a:pt x="2461352" y="40554"/>
                  <a:pt x="2615498" y="0"/>
                </a:cubicBezTo>
                <a:cubicBezTo>
                  <a:pt x="2769644" y="-40554"/>
                  <a:pt x="3041248" y="22520"/>
                  <a:pt x="3214883" y="0"/>
                </a:cubicBezTo>
                <a:cubicBezTo>
                  <a:pt x="3388518" y="-22520"/>
                  <a:pt x="3593003" y="29020"/>
                  <a:pt x="3814268" y="0"/>
                </a:cubicBezTo>
                <a:cubicBezTo>
                  <a:pt x="4035534" y="-29020"/>
                  <a:pt x="4109843" y="5065"/>
                  <a:pt x="4304674" y="0"/>
                </a:cubicBezTo>
                <a:cubicBezTo>
                  <a:pt x="4499505" y="-5065"/>
                  <a:pt x="4757878" y="55771"/>
                  <a:pt x="4904059" y="0"/>
                </a:cubicBezTo>
                <a:cubicBezTo>
                  <a:pt x="5050241" y="-55771"/>
                  <a:pt x="5301561" y="57542"/>
                  <a:pt x="5448954" y="0"/>
                </a:cubicBezTo>
                <a:cubicBezTo>
                  <a:pt x="5456055" y="217727"/>
                  <a:pt x="5395789" y="346486"/>
                  <a:pt x="5448954" y="461665"/>
                </a:cubicBezTo>
                <a:cubicBezTo>
                  <a:pt x="5221758" y="489555"/>
                  <a:pt x="5069774" y="420189"/>
                  <a:pt x="4958548" y="461665"/>
                </a:cubicBezTo>
                <a:cubicBezTo>
                  <a:pt x="4847322" y="503141"/>
                  <a:pt x="4746649" y="451218"/>
                  <a:pt x="4577121" y="461665"/>
                </a:cubicBezTo>
                <a:cubicBezTo>
                  <a:pt x="4407593" y="472112"/>
                  <a:pt x="4144322" y="415666"/>
                  <a:pt x="3923247" y="461665"/>
                </a:cubicBezTo>
                <a:cubicBezTo>
                  <a:pt x="3702172" y="507664"/>
                  <a:pt x="3552175" y="451196"/>
                  <a:pt x="3378351" y="461665"/>
                </a:cubicBezTo>
                <a:cubicBezTo>
                  <a:pt x="3204527" y="472134"/>
                  <a:pt x="3029639" y="420216"/>
                  <a:pt x="2887946" y="461665"/>
                </a:cubicBezTo>
                <a:cubicBezTo>
                  <a:pt x="2746253" y="503114"/>
                  <a:pt x="2638144" y="453562"/>
                  <a:pt x="2397540" y="461665"/>
                </a:cubicBezTo>
                <a:cubicBezTo>
                  <a:pt x="2156936" y="469768"/>
                  <a:pt x="2110813" y="403867"/>
                  <a:pt x="1907134" y="461665"/>
                </a:cubicBezTo>
                <a:cubicBezTo>
                  <a:pt x="1703455" y="519463"/>
                  <a:pt x="1644069" y="438305"/>
                  <a:pt x="1471218" y="461665"/>
                </a:cubicBezTo>
                <a:cubicBezTo>
                  <a:pt x="1298367" y="485025"/>
                  <a:pt x="1134452" y="420132"/>
                  <a:pt x="980812" y="461665"/>
                </a:cubicBezTo>
                <a:cubicBezTo>
                  <a:pt x="827172" y="503198"/>
                  <a:pt x="718700" y="451037"/>
                  <a:pt x="490406" y="461665"/>
                </a:cubicBezTo>
                <a:cubicBezTo>
                  <a:pt x="262112" y="472293"/>
                  <a:pt x="183035" y="425624"/>
                  <a:pt x="0" y="461665"/>
                </a:cubicBezTo>
                <a:cubicBezTo>
                  <a:pt x="-38008" y="342681"/>
                  <a:pt x="29041" y="188436"/>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Data Collection and Understating:-</a:t>
            </a:r>
          </a:p>
        </p:txBody>
      </p:sp>
      <p:sp>
        <p:nvSpPr>
          <p:cNvPr id="2" name="TextBox 1">
            <a:extLst>
              <a:ext uri="{FF2B5EF4-FFF2-40B4-BE49-F238E27FC236}">
                <a16:creationId xmlns:a16="http://schemas.microsoft.com/office/drawing/2014/main" id="{06854379-6845-E80A-4992-C8EC7B5236DA}"/>
              </a:ext>
            </a:extLst>
          </p:cNvPr>
          <p:cNvSpPr txBox="1"/>
          <p:nvPr/>
        </p:nvSpPr>
        <p:spPr>
          <a:xfrm>
            <a:off x="469246" y="729979"/>
            <a:ext cx="7903230" cy="4390946"/>
          </a:xfrm>
          <a:prstGeom prst="rect">
            <a:avLst/>
          </a:prstGeom>
          <a:noFill/>
        </p:spPr>
        <p:txBody>
          <a:bodyPr wrap="square" rtlCol="0">
            <a:spAutoFit/>
          </a:bodyPr>
          <a:lstStyle/>
          <a:p>
            <a:pPr marL="285750" indent="-285750">
              <a:spcBef>
                <a:spcPts val="115"/>
              </a:spcBef>
              <a:buFont typeface="Wingdings" panose="05000000000000000000" pitchFamily="2" charset="2"/>
              <a:buChar char="Ø"/>
            </a:pPr>
            <a:r>
              <a:rPr lang="en-US" spc="-5" dirty="0">
                <a:latin typeface="+mj-lt"/>
              </a:rPr>
              <a:t>In the above Dataset we have given Seoul bike Data for our analysis and model building. There are 14 number of features, and 8760 observations are given in the </a:t>
            </a:r>
            <a:r>
              <a:rPr lang="en-US" b="0" dirty="0">
                <a:solidFill>
                  <a:srgbClr val="A31515"/>
                </a:solidFill>
                <a:effectLst/>
                <a:latin typeface="Courier New" panose="02070309020205020404" pitchFamily="49" charset="0"/>
              </a:rPr>
              <a:t>SeoulBikeData.csv</a:t>
            </a:r>
            <a:r>
              <a:rPr lang="en-US" dirty="0">
                <a:latin typeface="Courier New" panose="02070309020205020404" pitchFamily="49" charset="0"/>
              </a:rPr>
              <a:t> </a:t>
            </a:r>
            <a:r>
              <a:rPr lang="en-US" spc="-5" dirty="0">
                <a:latin typeface="+mj-lt"/>
              </a:rPr>
              <a:t>file.</a:t>
            </a:r>
          </a:p>
          <a:p>
            <a:pPr marL="285750" indent="-285750">
              <a:spcBef>
                <a:spcPts val="115"/>
              </a:spcBef>
              <a:buFont typeface="Wingdings" panose="05000000000000000000" pitchFamily="2" charset="2"/>
              <a:buChar char="Ø"/>
            </a:pPr>
            <a:r>
              <a:rPr lang="en-US" spc="-5" dirty="0">
                <a:latin typeface="+mj-lt"/>
              </a:rPr>
              <a:t>The dataset generally contain target/dependent variable “Ranted bike count” and independent variable like weather information, and date information.</a:t>
            </a:r>
          </a:p>
          <a:p>
            <a:pPr>
              <a:spcBef>
                <a:spcPts val="115"/>
              </a:spcBef>
            </a:pPr>
            <a:endParaRPr lang="en-US" spc="-5" dirty="0">
              <a:latin typeface="+mj-lt"/>
            </a:endParaRPr>
          </a:p>
          <a:p>
            <a:pPr marL="285750" lvl="5" indent="-285750">
              <a:spcBef>
                <a:spcPts val="115"/>
              </a:spcBef>
              <a:buFont typeface="Arial" panose="020B0604020202020204" pitchFamily="34" charset="0"/>
              <a:buChar char="•"/>
            </a:pPr>
            <a:r>
              <a:rPr lang="en-US" spc="-5" dirty="0">
                <a:latin typeface="+mj-lt"/>
              </a:rPr>
              <a:t>Date : year-month-day</a:t>
            </a:r>
          </a:p>
          <a:p>
            <a:pPr marL="285750" lvl="5" indent="-285750">
              <a:spcBef>
                <a:spcPts val="115"/>
              </a:spcBef>
              <a:buFont typeface="Arial" panose="020B0604020202020204" pitchFamily="34" charset="0"/>
              <a:buChar char="•"/>
            </a:pPr>
            <a:r>
              <a:rPr lang="en-US" spc="-5" dirty="0">
                <a:latin typeface="+mj-lt"/>
              </a:rPr>
              <a:t>Rented Bike count - Count of bikes rented at each hour</a:t>
            </a:r>
          </a:p>
          <a:p>
            <a:pPr marL="285750" lvl="5" indent="-285750">
              <a:spcBef>
                <a:spcPts val="115"/>
              </a:spcBef>
              <a:buFont typeface="Arial" panose="020B0604020202020204" pitchFamily="34" charset="0"/>
              <a:buChar char="•"/>
            </a:pPr>
            <a:r>
              <a:rPr lang="en-US" spc="-5" dirty="0">
                <a:latin typeface="+mj-lt"/>
              </a:rPr>
              <a:t>Hour - Hour of the day</a:t>
            </a:r>
          </a:p>
          <a:p>
            <a:pPr marL="285750" lvl="5" indent="-285750">
              <a:spcBef>
                <a:spcPts val="115"/>
              </a:spcBef>
              <a:buFont typeface="Arial" panose="020B0604020202020204" pitchFamily="34" charset="0"/>
              <a:buChar char="•"/>
            </a:pPr>
            <a:r>
              <a:rPr lang="en-US" spc="-5" dirty="0">
                <a:latin typeface="+mj-lt"/>
              </a:rPr>
              <a:t>Temperature-Temperature in Celsius</a:t>
            </a:r>
          </a:p>
          <a:p>
            <a:pPr marL="285750" lvl="5" indent="-285750">
              <a:spcBef>
                <a:spcPts val="115"/>
              </a:spcBef>
              <a:buFont typeface="Arial" panose="020B0604020202020204" pitchFamily="34" charset="0"/>
              <a:buChar char="•"/>
            </a:pPr>
            <a:r>
              <a:rPr lang="en-US" spc="-5" dirty="0">
                <a:latin typeface="+mj-lt"/>
              </a:rPr>
              <a:t>Humidity - %</a:t>
            </a:r>
          </a:p>
          <a:p>
            <a:pPr marL="285750" lvl="5" indent="-285750">
              <a:spcBef>
                <a:spcPts val="115"/>
              </a:spcBef>
              <a:buFont typeface="Arial" panose="020B0604020202020204" pitchFamily="34" charset="0"/>
              <a:buChar char="•"/>
            </a:pPr>
            <a:r>
              <a:rPr lang="en-US" spc="-5" dirty="0">
                <a:latin typeface="+mj-lt"/>
              </a:rPr>
              <a:t>Windspeed - m/s</a:t>
            </a:r>
          </a:p>
          <a:p>
            <a:pPr marL="285750" lvl="5" indent="-285750">
              <a:spcBef>
                <a:spcPts val="115"/>
              </a:spcBef>
              <a:buFont typeface="Arial" panose="020B0604020202020204" pitchFamily="34" charset="0"/>
              <a:buChar char="•"/>
            </a:pPr>
            <a:r>
              <a:rPr lang="en-US" spc="-5" dirty="0">
                <a:latin typeface="+mj-lt"/>
              </a:rPr>
              <a:t>Visibility - 10m</a:t>
            </a:r>
          </a:p>
          <a:p>
            <a:pPr marL="285750" lvl="5" indent="-285750">
              <a:spcBef>
                <a:spcPts val="115"/>
              </a:spcBef>
              <a:buFont typeface="Arial" panose="020B0604020202020204" pitchFamily="34" charset="0"/>
              <a:buChar char="•"/>
            </a:pPr>
            <a:r>
              <a:rPr lang="en-US" spc="-5" dirty="0">
                <a:latin typeface="+mj-lt"/>
              </a:rPr>
              <a:t>Dew point temperature - Celsius</a:t>
            </a:r>
          </a:p>
          <a:p>
            <a:pPr marL="285750" lvl="5" indent="-285750">
              <a:spcBef>
                <a:spcPts val="115"/>
              </a:spcBef>
              <a:buFont typeface="Arial" panose="020B0604020202020204" pitchFamily="34" charset="0"/>
              <a:buChar char="•"/>
            </a:pPr>
            <a:r>
              <a:rPr lang="en-US" spc="-5" dirty="0">
                <a:latin typeface="+mj-lt"/>
              </a:rPr>
              <a:t>Solar radiation - MJ/m2</a:t>
            </a:r>
          </a:p>
          <a:p>
            <a:pPr marL="285750" lvl="5" indent="-285750">
              <a:spcBef>
                <a:spcPts val="115"/>
              </a:spcBef>
              <a:buFont typeface="Arial" panose="020B0604020202020204" pitchFamily="34" charset="0"/>
              <a:buChar char="•"/>
            </a:pPr>
            <a:r>
              <a:rPr lang="en-US" spc="-5" dirty="0">
                <a:latin typeface="+mj-lt"/>
              </a:rPr>
              <a:t>Rainfall - mm</a:t>
            </a:r>
          </a:p>
          <a:p>
            <a:pPr marL="285750" lvl="5" indent="-285750">
              <a:spcBef>
                <a:spcPts val="115"/>
              </a:spcBef>
              <a:buFont typeface="Arial" panose="020B0604020202020204" pitchFamily="34" charset="0"/>
              <a:buChar char="•"/>
            </a:pPr>
            <a:r>
              <a:rPr lang="en-US" spc="-5" dirty="0">
                <a:latin typeface="+mj-lt"/>
              </a:rPr>
              <a:t>Snowfall - cm</a:t>
            </a:r>
          </a:p>
          <a:p>
            <a:pPr marL="285750" lvl="5" indent="-285750">
              <a:spcBef>
                <a:spcPts val="115"/>
              </a:spcBef>
              <a:buFont typeface="Arial" panose="020B0604020202020204" pitchFamily="34" charset="0"/>
              <a:buChar char="•"/>
            </a:pPr>
            <a:r>
              <a:rPr lang="en-US" spc="-5" dirty="0">
                <a:latin typeface="+mj-lt"/>
              </a:rPr>
              <a:t>Seasons - Winter, Spring, Summer, Autumn</a:t>
            </a:r>
          </a:p>
          <a:p>
            <a:pPr marL="285750" lvl="5" indent="-285750">
              <a:spcBef>
                <a:spcPts val="115"/>
              </a:spcBef>
              <a:buFont typeface="Arial" panose="020B0604020202020204" pitchFamily="34" charset="0"/>
              <a:buChar char="•"/>
            </a:pPr>
            <a:r>
              <a:rPr lang="en-US" spc="-5" dirty="0">
                <a:latin typeface="+mj-lt"/>
              </a:rPr>
              <a:t>Holiday - Holiday/No holiday</a:t>
            </a:r>
          </a:p>
          <a:p>
            <a:pPr marL="285750" lvl="5" indent="-285750">
              <a:spcBef>
                <a:spcPts val="115"/>
              </a:spcBef>
              <a:buFont typeface="Arial" panose="020B0604020202020204" pitchFamily="34" charset="0"/>
              <a:buChar char="•"/>
            </a:pPr>
            <a:r>
              <a:rPr lang="en-US" spc="-5" dirty="0">
                <a:latin typeface="+mj-lt"/>
              </a:rPr>
              <a:t>Functional Day – </a:t>
            </a:r>
            <a:r>
              <a:rPr lang="en-US" spc="-5" dirty="0" err="1">
                <a:latin typeface="+mj-lt"/>
              </a:rPr>
              <a:t>NoFunc</a:t>
            </a:r>
            <a:r>
              <a:rPr lang="en-US" spc="-5" dirty="0">
                <a:latin typeface="+mj-lt"/>
              </a:rPr>
              <a:t> (Non-Functional Hours), Fun(Functional hours)</a:t>
            </a:r>
          </a:p>
        </p:txBody>
      </p:sp>
    </p:spTree>
    <p:extLst>
      <p:ext uri="{BB962C8B-B14F-4D97-AF65-F5344CB8AC3E}">
        <p14:creationId xmlns:p14="http://schemas.microsoft.com/office/powerpoint/2010/main" val="3131144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D32C09-906E-4354-C4AA-8825136799FA}"/>
              </a:ext>
            </a:extLst>
          </p:cNvPr>
          <p:cNvSpPr txBox="1"/>
          <p:nvPr/>
        </p:nvSpPr>
        <p:spPr>
          <a:xfrm>
            <a:off x="469245" y="499689"/>
            <a:ext cx="6566555" cy="461665"/>
          </a:xfrm>
          <a:custGeom>
            <a:avLst/>
            <a:gdLst>
              <a:gd name="connsiteX0" fmla="*/ 0 w 6566555"/>
              <a:gd name="connsiteY0" fmla="*/ 0 h 461665"/>
              <a:gd name="connsiteX1" fmla="*/ 465628 w 6566555"/>
              <a:gd name="connsiteY1" fmla="*/ 0 h 461665"/>
              <a:gd name="connsiteX2" fmla="*/ 865591 w 6566555"/>
              <a:gd name="connsiteY2" fmla="*/ 0 h 461665"/>
              <a:gd name="connsiteX3" fmla="*/ 1265554 w 6566555"/>
              <a:gd name="connsiteY3" fmla="*/ 0 h 461665"/>
              <a:gd name="connsiteX4" fmla="*/ 1862514 w 6566555"/>
              <a:gd name="connsiteY4" fmla="*/ 0 h 461665"/>
              <a:gd name="connsiteX5" fmla="*/ 2590804 w 6566555"/>
              <a:gd name="connsiteY5" fmla="*/ 0 h 461665"/>
              <a:gd name="connsiteX6" fmla="*/ 3056433 w 6566555"/>
              <a:gd name="connsiteY6" fmla="*/ 0 h 461665"/>
              <a:gd name="connsiteX7" fmla="*/ 3653392 w 6566555"/>
              <a:gd name="connsiteY7" fmla="*/ 0 h 461665"/>
              <a:gd name="connsiteX8" fmla="*/ 4053355 w 6566555"/>
              <a:gd name="connsiteY8" fmla="*/ 0 h 461665"/>
              <a:gd name="connsiteX9" fmla="*/ 4781646 w 6566555"/>
              <a:gd name="connsiteY9" fmla="*/ 0 h 461665"/>
              <a:gd name="connsiteX10" fmla="*/ 5312940 w 6566555"/>
              <a:gd name="connsiteY10" fmla="*/ 0 h 461665"/>
              <a:gd name="connsiteX11" fmla="*/ 5975565 w 6566555"/>
              <a:gd name="connsiteY11" fmla="*/ 0 h 461665"/>
              <a:gd name="connsiteX12" fmla="*/ 6566555 w 6566555"/>
              <a:gd name="connsiteY12" fmla="*/ 0 h 461665"/>
              <a:gd name="connsiteX13" fmla="*/ 6566555 w 6566555"/>
              <a:gd name="connsiteY13" fmla="*/ 461665 h 461665"/>
              <a:gd name="connsiteX14" fmla="*/ 6166592 w 6566555"/>
              <a:gd name="connsiteY14" fmla="*/ 461665 h 461665"/>
              <a:gd name="connsiteX15" fmla="*/ 5438301 w 6566555"/>
              <a:gd name="connsiteY15" fmla="*/ 461665 h 461665"/>
              <a:gd name="connsiteX16" fmla="*/ 5038339 w 6566555"/>
              <a:gd name="connsiteY16" fmla="*/ 461665 h 461665"/>
              <a:gd name="connsiteX17" fmla="*/ 4572710 w 6566555"/>
              <a:gd name="connsiteY17" fmla="*/ 461665 h 461665"/>
              <a:gd name="connsiteX18" fmla="*/ 4041416 w 6566555"/>
              <a:gd name="connsiteY18" fmla="*/ 461665 h 461665"/>
              <a:gd name="connsiteX19" fmla="*/ 3444457 w 6566555"/>
              <a:gd name="connsiteY19" fmla="*/ 461665 h 461665"/>
              <a:gd name="connsiteX20" fmla="*/ 2978828 w 6566555"/>
              <a:gd name="connsiteY20" fmla="*/ 461665 h 461665"/>
              <a:gd name="connsiteX21" fmla="*/ 2250537 w 6566555"/>
              <a:gd name="connsiteY21" fmla="*/ 461665 h 461665"/>
              <a:gd name="connsiteX22" fmla="*/ 1653578 w 6566555"/>
              <a:gd name="connsiteY22" fmla="*/ 461665 h 461665"/>
              <a:gd name="connsiteX23" fmla="*/ 925287 w 6566555"/>
              <a:gd name="connsiteY23" fmla="*/ 461665 h 461665"/>
              <a:gd name="connsiteX24" fmla="*/ 0 w 6566555"/>
              <a:gd name="connsiteY24" fmla="*/ 461665 h 461665"/>
              <a:gd name="connsiteX25" fmla="*/ 0 w 6566555"/>
              <a:gd name="connsiteY25"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66555" h="461665" fill="none" extrusionOk="0">
                <a:moveTo>
                  <a:pt x="0" y="0"/>
                </a:moveTo>
                <a:cubicBezTo>
                  <a:pt x="196314" y="-38429"/>
                  <a:pt x="366490" y="52419"/>
                  <a:pt x="465628" y="0"/>
                </a:cubicBezTo>
                <a:cubicBezTo>
                  <a:pt x="564766" y="-52419"/>
                  <a:pt x="706786" y="15448"/>
                  <a:pt x="865591" y="0"/>
                </a:cubicBezTo>
                <a:cubicBezTo>
                  <a:pt x="1024396" y="-15448"/>
                  <a:pt x="1141791" y="32706"/>
                  <a:pt x="1265554" y="0"/>
                </a:cubicBezTo>
                <a:cubicBezTo>
                  <a:pt x="1389317" y="-32706"/>
                  <a:pt x="1739945" y="55286"/>
                  <a:pt x="1862514" y="0"/>
                </a:cubicBezTo>
                <a:cubicBezTo>
                  <a:pt x="1985083" y="-55286"/>
                  <a:pt x="2256243" y="64495"/>
                  <a:pt x="2590804" y="0"/>
                </a:cubicBezTo>
                <a:cubicBezTo>
                  <a:pt x="2925365" y="-64495"/>
                  <a:pt x="2823678" y="41859"/>
                  <a:pt x="3056433" y="0"/>
                </a:cubicBezTo>
                <a:cubicBezTo>
                  <a:pt x="3289188" y="-41859"/>
                  <a:pt x="3468438" y="36856"/>
                  <a:pt x="3653392" y="0"/>
                </a:cubicBezTo>
                <a:cubicBezTo>
                  <a:pt x="3838346" y="-36856"/>
                  <a:pt x="3914462" y="35061"/>
                  <a:pt x="4053355" y="0"/>
                </a:cubicBezTo>
                <a:cubicBezTo>
                  <a:pt x="4192248" y="-35061"/>
                  <a:pt x="4520696" y="68503"/>
                  <a:pt x="4781646" y="0"/>
                </a:cubicBezTo>
                <a:cubicBezTo>
                  <a:pt x="5042596" y="-68503"/>
                  <a:pt x="5107704" y="31807"/>
                  <a:pt x="5312940" y="0"/>
                </a:cubicBezTo>
                <a:cubicBezTo>
                  <a:pt x="5518176" y="-31807"/>
                  <a:pt x="5713987" y="4027"/>
                  <a:pt x="5975565" y="0"/>
                </a:cubicBezTo>
                <a:cubicBezTo>
                  <a:pt x="6237143" y="-4027"/>
                  <a:pt x="6412819" y="49379"/>
                  <a:pt x="6566555" y="0"/>
                </a:cubicBezTo>
                <a:cubicBezTo>
                  <a:pt x="6598482" y="185587"/>
                  <a:pt x="6530167" y="274291"/>
                  <a:pt x="6566555" y="461665"/>
                </a:cubicBezTo>
                <a:cubicBezTo>
                  <a:pt x="6446885" y="481290"/>
                  <a:pt x="6253964" y="416124"/>
                  <a:pt x="6166592" y="461665"/>
                </a:cubicBezTo>
                <a:cubicBezTo>
                  <a:pt x="6079220" y="507206"/>
                  <a:pt x="5724317" y="439969"/>
                  <a:pt x="5438301" y="461665"/>
                </a:cubicBezTo>
                <a:cubicBezTo>
                  <a:pt x="5152285" y="483361"/>
                  <a:pt x="5175453" y="422892"/>
                  <a:pt x="5038339" y="461665"/>
                </a:cubicBezTo>
                <a:cubicBezTo>
                  <a:pt x="4901225" y="500438"/>
                  <a:pt x="4778220" y="457531"/>
                  <a:pt x="4572710" y="461665"/>
                </a:cubicBezTo>
                <a:cubicBezTo>
                  <a:pt x="4367200" y="465799"/>
                  <a:pt x="4218624" y="454515"/>
                  <a:pt x="4041416" y="461665"/>
                </a:cubicBezTo>
                <a:cubicBezTo>
                  <a:pt x="3864208" y="468815"/>
                  <a:pt x="3681899" y="458508"/>
                  <a:pt x="3444457" y="461665"/>
                </a:cubicBezTo>
                <a:cubicBezTo>
                  <a:pt x="3207015" y="464822"/>
                  <a:pt x="3095558" y="459441"/>
                  <a:pt x="2978828" y="461665"/>
                </a:cubicBezTo>
                <a:cubicBezTo>
                  <a:pt x="2862098" y="463889"/>
                  <a:pt x="2609673" y="411859"/>
                  <a:pt x="2250537" y="461665"/>
                </a:cubicBezTo>
                <a:cubicBezTo>
                  <a:pt x="1891401" y="511471"/>
                  <a:pt x="1916884" y="426335"/>
                  <a:pt x="1653578" y="461665"/>
                </a:cubicBezTo>
                <a:cubicBezTo>
                  <a:pt x="1390272" y="496995"/>
                  <a:pt x="1104368" y="398481"/>
                  <a:pt x="925287" y="461665"/>
                </a:cubicBezTo>
                <a:cubicBezTo>
                  <a:pt x="746206" y="524849"/>
                  <a:pt x="194075" y="362018"/>
                  <a:pt x="0" y="461665"/>
                </a:cubicBezTo>
                <a:cubicBezTo>
                  <a:pt x="-31017" y="349099"/>
                  <a:pt x="35121" y="203648"/>
                  <a:pt x="0" y="0"/>
                </a:cubicBezTo>
                <a:close/>
              </a:path>
              <a:path w="6566555" h="461665" stroke="0" extrusionOk="0">
                <a:moveTo>
                  <a:pt x="0" y="0"/>
                </a:moveTo>
                <a:cubicBezTo>
                  <a:pt x="176959" y="-20261"/>
                  <a:pt x="480478" y="78899"/>
                  <a:pt x="662625" y="0"/>
                </a:cubicBezTo>
                <a:cubicBezTo>
                  <a:pt x="844772" y="-78899"/>
                  <a:pt x="1015594" y="43834"/>
                  <a:pt x="1128254" y="0"/>
                </a:cubicBezTo>
                <a:cubicBezTo>
                  <a:pt x="1240914" y="-43834"/>
                  <a:pt x="1452215" y="60423"/>
                  <a:pt x="1659548" y="0"/>
                </a:cubicBezTo>
                <a:cubicBezTo>
                  <a:pt x="1866881" y="-60423"/>
                  <a:pt x="2085844" y="77031"/>
                  <a:pt x="2387838" y="0"/>
                </a:cubicBezTo>
                <a:cubicBezTo>
                  <a:pt x="2689832" y="-77031"/>
                  <a:pt x="2746845" y="43740"/>
                  <a:pt x="2853467" y="0"/>
                </a:cubicBezTo>
                <a:cubicBezTo>
                  <a:pt x="2960089" y="-43740"/>
                  <a:pt x="3277729" y="22520"/>
                  <a:pt x="3516092" y="0"/>
                </a:cubicBezTo>
                <a:cubicBezTo>
                  <a:pt x="3754455" y="-22520"/>
                  <a:pt x="3941134" y="26342"/>
                  <a:pt x="4178717" y="0"/>
                </a:cubicBezTo>
                <a:cubicBezTo>
                  <a:pt x="4416301" y="-26342"/>
                  <a:pt x="4531147" y="47994"/>
                  <a:pt x="4710011" y="0"/>
                </a:cubicBezTo>
                <a:cubicBezTo>
                  <a:pt x="4888875" y="-47994"/>
                  <a:pt x="5203962" y="53595"/>
                  <a:pt x="5372636" y="0"/>
                </a:cubicBezTo>
                <a:cubicBezTo>
                  <a:pt x="5541311" y="-53595"/>
                  <a:pt x="5751607" y="190"/>
                  <a:pt x="6035261" y="0"/>
                </a:cubicBezTo>
                <a:cubicBezTo>
                  <a:pt x="6318916" y="-190"/>
                  <a:pt x="6349214" y="29770"/>
                  <a:pt x="6566555" y="0"/>
                </a:cubicBezTo>
                <a:cubicBezTo>
                  <a:pt x="6581519" y="190258"/>
                  <a:pt x="6565943" y="320427"/>
                  <a:pt x="6566555" y="461665"/>
                </a:cubicBezTo>
                <a:cubicBezTo>
                  <a:pt x="6444043" y="499457"/>
                  <a:pt x="6260412" y="445992"/>
                  <a:pt x="6166592" y="461665"/>
                </a:cubicBezTo>
                <a:cubicBezTo>
                  <a:pt x="6072772" y="477338"/>
                  <a:pt x="5638260" y="451233"/>
                  <a:pt x="5438301" y="461665"/>
                </a:cubicBezTo>
                <a:cubicBezTo>
                  <a:pt x="5238342" y="472097"/>
                  <a:pt x="5074544" y="412295"/>
                  <a:pt x="4841342" y="461665"/>
                </a:cubicBezTo>
                <a:cubicBezTo>
                  <a:pt x="4608140" y="511035"/>
                  <a:pt x="4457052" y="419604"/>
                  <a:pt x="4310048" y="461665"/>
                </a:cubicBezTo>
                <a:cubicBezTo>
                  <a:pt x="4163044" y="503726"/>
                  <a:pt x="3974675" y="411385"/>
                  <a:pt x="3778754" y="461665"/>
                </a:cubicBezTo>
                <a:cubicBezTo>
                  <a:pt x="3582833" y="511945"/>
                  <a:pt x="3500693" y="435364"/>
                  <a:pt x="3247460" y="461665"/>
                </a:cubicBezTo>
                <a:cubicBezTo>
                  <a:pt x="2994227" y="487966"/>
                  <a:pt x="2953478" y="418918"/>
                  <a:pt x="2781831" y="461665"/>
                </a:cubicBezTo>
                <a:cubicBezTo>
                  <a:pt x="2610184" y="504412"/>
                  <a:pt x="2510091" y="437895"/>
                  <a:pt x="2250537" y="461665"/>
                </a:cubicBezTo>
                <a:cubicBezTo>
                  <a:pt x="1990983" y="485435"/>
                  <a:pt x="1880520" y="413755"/>
                  <a:pt x="1719243" y="461665"/>
                </a:cubicBezTo>
                <a:cubicBezTo>
                  <a:pt x="1557966" y="509575"/>
                  <a:pt x="1265372" y="452838"/>
                  <a:pt x="1056618" y="461665"/>
                </a:cubicBezTo>
                <a:cubicBezTo>
                  <a:pt x="847865" y="470492"/>
                  <a:pt x="653257" y="403547"/>
                  <a:pt x="525324" y="461665"/>
                </a:cubicBezTo>
                <a:cubicBezTo>
                  <a:pt x="397391" y="519783"/>
                  <a:pt x="253794" y="431243"/>
                  <a:pt x="0" y="461665"/>
                </a:cubicBezTo>
                <a:cubicBezTo>
                  <a:pt x="-20936" y="247331"/>
                  <a:pt x="33091" y="154566"/>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Data Wrangling and Feature Engineering:-</a:t>
            </a:r>
          </a:p>
        </p:txBody>
      </p:sp>
      <p:sp>
        <p:nvSpPr>
          <p:cNvPr id="3" name="TextBox 2">
            <a:extLst>
              <a:ext uri="{FF2B5EF4-FFF2-40B4-BE49-F238E27FC236}">
                <a16:creationId xmlns:a16="http://schemas.microsoft.com/office/drawing/2014/main" id="{F34074B2-06D4-9913-D450-B2B274E96D11}"/>
              </a:ext>
            </a:extLst>
          </p:cNvPr>
          <p:cNvSpPr txBox="1"/>
          <p:nvPr/>
        </p:nvSpPr>
        <p:spPr>
          <a:xfrm>
            <a:off x="469245" y="1351005"/>
            <a:ext cx="7440460" cy="2316019"/>
          </a:xfrm>
          <a:prstGeom prst="rect">
            <a:avLst/>
          </a:prstGeom>
          <a:noFill/>
        </p:spPr>
        <p:txBody>
          <a:bodyPr wrap="square" rtlCol="0">
            <a:spAutoFit/>
          </a:bodyPr>
          <a:lstStyle/>
          <a:p>
            <a:pPr>
              <a:lnSpc>
                <a:spcPct val="150000"/>
              </a:lnSpc>
              <a:spcBef>
                <a:spcPts val="115"/>
              </a:spcBef>
            </a:pPr>
            <a:r>
              <a:rPr lang="en-US" dirty="0"/>
              <a:t>As we know we had 8760 observations and 14 features.</a:t>
            </a:r>
          </a:p>
          <a:p>
            <a:pPr marL="285750" indent="-285750">
              <a:lnSpc>
                <a:spcPct val="150000"/>
              </a:lnSpc>
              <a:spcBef>
                <a:spcPts val="115"/>
              </a:spcBef>
              <a:buFont typeface="Wingdings" panose="05000000000000000000" pitchFamily="2" charset="2"/>
              <a:buChar char="Ø"/>
            </a:pPr>
            <a:r>
              <a:rPr lang="en-US" b="1" dirty="0"/>
              <a:t>Categorical Feature</a:t>
            </a:r>
            <a:r>
              <a:rPr lang="en-US" dirty="0"/>
              <a:t>: Seasons, Holiday and Function Day.</a:t>
            </a:r>
          </a:p>
          <a:p>
            <a:pPr marL="285750" indent="-285750">
              <a:lnSpc>
                <a:spcPct val="150000"/>
              </a:lnSpc>
              <a:spcBef>
                <a:spcPts val="115"/>
              </a:spcBef>
              <a:buFont typeface="Wingdings" panose="05000000000000000000" pitchFamily="2" charset="2"/>
              <a:buChar char="Ø"/>
            </a:pPr>
            <a:r>
              <a:rPr lang="en-US" b="1" dirty="0"/>
              <a:t>Numerical Columns</a:t>
            </a:r>
            <a:r>
              <a:rPr lang="en-US" dirty="0"/>
              <a:t>: Date, Hour, Temperature, Humidity, Wind speed, Visibility, Dew point temperature, Solar radiation, Rainfall, Snowfall, Rented Bike count . </a:t>
            </a:r>
          </a:p>
          <a:p>
            <a:pPr marL="285750" indent="-285750">
              <a:lnSpc>
                <a:spcPct val="150000"/>
              </a:lnSpc>
              <a:spcBef>
                <a:spcPts val="115"/>
              </a:spcBef>
              <a:buFont typeface="Wingdings" panose="05000000000000000000" pitchFamily="2" charset="2"/>
              <a:buChar char="Ø"/>
            </a:pPr>
            <a:r>
              <a:rPr lang="en-US" b="1" dirty="0"/>
              <a:t>Rename Columns</a:t>
            </a:r>
            <a:r>
              <a:rPr lang="en-US" dirty="0"/>
              <a:t>: We renamed columns because they had units mentioned in brackets and was difficult to copy the feature name while working.</a:t>
            </a:r>
          </a:p>
          <a:p>
            <a:pPr marL="285750" indent="-285750">
              <a:buFont typeface="Wingdings" panose="05000000000000000000" pitchFamily="2" charset="2"/>
              <a:buChar char="Ø"/>
            </a:pPr>
            <a:endParaRPr lang="en-US" sz="1600" dirty="0"/>
          </a:p>
        </p:txBody>
      </p:sp>
      <p:pic>
        <p:nvPicPr>
          <p:cNvPr id="5" name="Picture 4">
            <a:extLst>
              <a:ext uri="{FF2B5EF4-FFF2-40B4-BE49-F238E27FC236}">
                <a16:creationId xmlns:a16="http://schemas.microsoft.com/office/drawing/2014/main" id="{13347630-B155-B805-9578-5AA43AE2079A}"/>
              </a:ext>
            </a:extLst>
          </p:cNvPr>
          <p:cNvPicPr>
            <a:picLocks noChangeAspect="1"/>
          </p:cNvPicPr>
          <p:nvPr/>
        </p:nvPicPr>
        <p:blipFill>
          <a:blip r:embed="rId2"/>
          <a:stretch>
            <a:fillRect/>
          </a:stretch>
        </p:blipFill>
        <p:spPr>
          <a:xfrm>
            <a:off x="469245" y="3667024"/>
            <a:ext cx="8358324" cy="724584"/>
          </a:xfrm>
          <a:prstGeom prst="rect">
            <a:avLst/>
          </a:prstGeom>
        </p:spPr>
      </p:pic>
    </p:spTree>
    <p:extLst>
      <p:ext uri="{BB962C8B-B14F-4D97-AF65-F5344CB8AC3E}">
        <p14:creationId xmlns:p14="http://schemas.microsoft.com/office/powerpoint/2010/main" val="2704388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96E7E8-DA17-2B18-49B2-A6A8453D7374}"/>
              </a:ext>
            </a:extLst>
          </p:cNvPr>
          <p:cNvSpPr txBox="1"/>
          <p:nvPr/>
        </p:nvSpPr>
        <p:spPr>
          <a:xfrm>
            <a:off x="469245" y="358175"/>
            <a:ext cx="6566555" cy="461665"/>
          </a:xfrm>
          <a:custGeom>
            <a:avLst/>
            <a:gdLst>
              <a:gd name="connsiteX0" fmla="*/ 0 w 6566555"/>
              <a:gd name="connsiteY0" fmla="*/ 0 h 461665"/>
              <a:gd name="connsiteX1" fmla="*/ 465628 w 6566555"/>
              <a:gd name="connsiteY1" fmla="*/ 0 h 461665"/>
              <a:gd name="connsiteX2" fmla="*/ 865591 w 6566555"/>
              <a:gd name="connsiteY2" fmla="*/ 0 h 461665"/>
              <a:gd name="connsiteX3" fmla="*/ 1265554 w 6566555"/>
              <a:gd name="connsiteY3" fmla="*/ 0 h 461665"/>
              <a:gd name="connsiteX4" fmla="*/ 1862514 w 6566555"/>
              <a:gd name="connsiteY4" fmla="*/ 0 h 461665"/>
              <a:gd name="connsiteX5" fmla="*/ 2590804 w 6566555"/>
              <a:gd name="connsiteY5" fmla="*/ 0 h 461665"/>
              <a:gd name="connsiteX6" fmla="*/ 3056433 w 6566555"/>
              <a:gd name="connsiteY6" fmla="*/ 0 h 461665"/>
              <a:gd name="connsiteX7" fmla="*/ 3653392 w 6566555"/>
              <a:gd name="connsiteY7" fmla="*/ 0 h 461665"/>
              <a:gd name="connsiteX8" fmla="*/ 4053355 w 6566555"/>
              <a:gd name="connsiteY8" fmla="*/ 0 h 461665"/>
              <a:gd name="connsiteX9" fmla="*/ 4781646 w 6566555"/>
              <a:gd name="connsiteY9" fmla="*/ 0 h 461665"/>
              <a:gd name="connsiteX10" fmla="*/ 5312940 w 6566555"/>
              <a:gd name="connsiteY10" fmla="*/ 0 h 461665"/>
              <a:gd name="connsiteX11" fmla="*/ 5975565 w 6566555"/>
              <a:gd name="connsiteY11" fmla="*/ 0 h 461665"/>
              <a:gd name="connsiteX12" fmla="*/ 6566555 w 6566555"/>
              <a:gd name="connsiteY12" fmla="*/ 0 h 461665"/>
              <a:gd name="connsiteX13" fmla="*/ 6566555 w 6566555"/>
              <a:gd name="connsiteY13" fmla="*/ 461665 h 461665"/>
              <a:gd name="connsiteX14" fmla="*/ 6166592 w 6566555"/>
              <a:gd name="connsiteY14" fmla="*/ 461665 h 461665"/>
              <a:gd name="connsiteX15" fmla="*/ 5438301 w 6566555"/>
              <a:gd name="connsiteY15" fmla="*/ 461665 h 461665"/>
              <a:gd name="connsiteX16" fmla="*/ 5038339 w 6566555"/>
              <a:gd name="connsiteY16" fmla="*/ 461665 h 461665"/>
              <a:gd name="connsiteX17" fmla="*/ 4572710 w 6566555"/>
              <a:gd name="connsiteY17" fmla="*/ 461665 h 461665"/>
              <a:gd name="connsiteX18" fmla="*/ 4041416 w 6566555"/>
              <a:gd name="connsiteY18" fmla="*/ 461665 h 461665"/>
              <a:gd name="connsiteX19" fmla="*/ 3444457 w 6566555"/>
              <a:gd name="connsiteY19" fmla="*/ 461665 h 461665"/>
              <a:gd name="connsiteX20" fmla="*/ 2978828 w 6566555"/>
              <a:gd name="connsiteY20" fmla="*/ 461665 h 461665"/>
              <a:gd name="connsiteX21" fmla="*/ 2250537 w 6566555"/>
              <a:gd name="connsiteY21" fmla="*/ 461665 h 461665"/>
              <a:gd name="connsiteX22" fmla="*/ 1653578 w 6566555"/>
              <a:gd name="connsiteY22" fmla="*/ 461665 h 461665"/>
              <a:gd name="connsiteX23" fmla="*/ 925287 w 6566555"/>
              <a:gd name="connsiteY23" fmla="*/ 461665 h 461665"/>
              <a:gd name="connsiteX24" fmla="*/ 0 w 6566555"/>
              <a:gd name="connsiteY24" fmla="*/ 461665 h 461665"/>
              <a:gd name="connsiteX25" fmla="*/ 0 w 6566555"/>
              <a:gd name="connsiteY25"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66555" h="461665" fill="none" extrusionOk="0">
                <a:moveTo>
                  <a:pt x="0" y="0"/>
                </a:moveTo>
                <a:cubicBezTo>
                  <a:pt x="196314" y="-38429"/>
                  <a:pt x="366490" y="52419"/>
                  <a:pt x="465628" y="0"/>
                </a:cubicBezTo>
                <a:cubicBezTo>
                  <a:pt x="564766" y="-52419"/>
                  <a:pt x="706786" y="15448"/>
                  <a:pt x="865591" y="0"/>
                </a:cubicBezTo>
                <a:cubicBezTo>
                  <a:pt x="1024396" y="-15448"/>
                  <a:pt x="1141791" y="32706"/>
                  <a:pt x="1265554" y="0"/>
                </a:cubicBezTo>
                <a:cubicBezTo>
                  <a:pt x="1389317" y="-32706"/>
                  <a:pt x="1739945" y="55286"/>
                  <a:pt x="1862514" y="0"/>
                </a:cubicBezTo>
                <a:cubicBezTo>
                  <a:pt x="1985083" y="-55286"/>
                  <a:pt x="2256243" y="64495"/>
                  <a:pt x="2590804" y="0"/>
                </a:cubicBezTo>
                <a:cubicBezTo>
                  <a:pt x="2925365" y="-64495"/>
                  <a:pt x="2823678" y="41859"/>
                  <a:pt x="3056433" y="0"/>
                </a:cubicBezTo>
                <a:cubicBezTo>
                  <a:pt x="3289188" y="-41859"/>
                  <a:pt x="3468438" y="36856"/>
                  <a:pt x="3653392" y="0"/>
                </a:cubicBezTo>
                <a:cubicBezTo>
                  <a:pt x="3838346" y="-36856"/>
                  <a:pt x="3914462" y="35061"/>
                  <a:pt x="4053355" y="0"/>
                </a:cubicBezTo>
                <a:cubicBezTo>
                  <a:pt x="4192248" y="-35061"/>
                  <a:pt x="4520696" y="68503"/>
                  <a:pt x="4781646" y="0"/>
                </a:cubicBezTo>
                <a:cubicBezTo>
                  <a:pt x="5042596" y="-68503"/>
                  <a:pt x="5107704" y="31807"/>
                  <a:pt x="5312940" y="0"/>
                </a:cubicBezTo>
                <a:cubicBezTo>
                  <a:pt x="5518176" y="-31807"/>
                  <a:pt x="5713987" y="4027"/>
                  <a:pt x="5975565" y="0"/>
                </a:cubicBezTo>
                <a:cubicBezTo>
                  <a:pt x="6237143" y="-4027"/>
                  <a:pt x="6412819" y="49379"/>
                  <a:pt x="6566555" y="0"/>
                </a:cubicBezTo>
                <a:cubicBezTo>
                  <a:pt x="6598482" y="185587"/>
                  <a:pt x="6530167" y="274291"/>
                  <a:pt x="6566555" y="461665"/>
                </a:cubicBezTo>
                <a:cubicBezTo>
                  <a:pt x="6446885" y="481290"/>
                  <a:pt x="6253964" y="416124"/>
                  <a:pt x="6166592" y="461665"/>
                </a:cubicBezTo>
                <a:cubicBezTo>
                  <a:pt x="6079220" y="507206"/>
                  <a:pt x="5724317" y="439969"/>
                  <a:pt x="5438301" y="461665"/>
                </a:cubicBezTo>
                <a:cubicBezTo>
                  <a:pt x="5152285" y="483361"/>
                  <a:pt x="5175453" y="422892"/>
                  <a:pt x="5038339" y="461665"/>
                </a:cubicBezTo>
                <a:cubicBezTo>
                  <a:pt x="4901225" y="500438"/>
                  <a:pt x="4778220" y="457531"/>
                  <a:pt x="4572710" y="461665"/>
                </a:cubicBezTo>
                <a:cubicBezTo>
                  <a:pt x="4367200" y="465799"/>
                  <a:pt x="4218624" y="454515"/>
                  <a:pt x="4041416" y="461665"/>
                </a:cubicBezTo>
                <a:cubicBezTo>
                  <a:pt x="3864208" y="468815"/>
                  <a:pt x="3681899" y="458508"/>
                  <a:pt x="3444457" y="461665"/>
                </a:cubicBezTo>
                <a:cubicBezTo>
                  <a:pt x="3207015" y="464822"/>
                  <a:pt x="3095558" y="459441"/>
                  <a:pt x="2978828" y="461665"/>
                </a:cubicBezTo>
                <a:cubicBezTo>
                  <a:pt x="2862098" y="463889"/>
                  <a:pt x="2609673" y="411859"/>
                  <a:pt x="2250537" y="461665"/>
                </a:cubicBezTo>
                <a:cubicBezTo>
                  <a:pt x="1891401" y="511471"/>
                  <a:pt x="1916884" y="426335"/>
                  <a:pt x="1653578" y="461665"/>
                </a:cubicBezTo>
                <a:cubicBezTo>
                  <a:pt x="1390272" y="496995"/>
                  <a:pt x="1104368" y="398481"/>
                  <a:pt x="925287" y="461665"/>
                </a:cubicBezTo>
                <a:cubicBezTo>
                  <a:pt x="746206" y="524849"/>
                  <a:pt x="194075" y="362018"/>
                  <a:pt x="0" y="461665"/>
                </a:cubicBezTo>
                <a:cubicBezTo>
                  <a:pt x="-31017" y="349099"/>
                  <a:pt x="35121" y="203648"/>
                  <a:pt x="0" y="0"/>
                </a:cubicBezTo>
                <a:close/>
              </a:path>
              <a:path w="6566555" h="461665" stroke="0" extrusionOk="0">
                <a:moveTo>
                  <a:pt x="0" y="0"/>
                </a:moveTo>
                <a:cubicBezTo>
                  <a:pt x="176959" y="-20261"/>
                  <a:pt x="480478" y="78899"/>
                  <a:pt x="662625" y="0"/>
                </a:cubicBezTo>
                <a:cubicBezTo>
                  <a:pt x="844772" y="-78899"/>
                  <a:pt x="1015594" y="43834"/>
                  <a:pt x="1128254" y="0"/>
                </a:cubicBezTo>
                <a:cubicBezTo>
                  <a:pt x="1240914" y="-43834"/>
                  <a:pt x="1452215" y="60423"/>
                  <a:pt x="1659548" y="0"/>
                </a:cubicBezTo>
                <a:cubicBezTo>
                  <a:pt x="1866881" y="-60423"/>
                  <a:pt x="2085844" y="77031"/>
                  <a:pt x="2387838" y="0"/>
                </a:cubicBezTo>
                <a:cubicBezTo>
                  <a:pt x="2689832" y="-77031"/>
                  <a:pt x="2746845" y="43740"/>
                  <a:pt x="2853467" y="0"/>
                </a:cubicBezTo>
                <a:cubicBezTo>
                  <a:pt x="2960089" y="-43740"/>
                  <a:pt x="3277729" y="22520"/>
                  <a:pt x="3516092" y="0"/>
                </a:cubicBezTo>
                <a:cubicBezTo>
                  <a:pt x="3754455" y="-22520"/>
                  <a:pt x="3941134" y="26342"/>
                  <a:pt x="4178717" y="0"/>
                </a:cubicBezTo>
                <a:cubicBezTo>
                  <a:pt x="4416301" y="-26342"/>
                  <a:pt x="4531147" y="47994"/>
                  <a:pt x="4710011" y="0"/>
                </a:cubicBezTo>
                <a:cubicBezTo>
                  <a:pt x="4888875" y="-47994"/>
                  <a:pt x="5203962" y="53595"/>
                  <a:pt x="5372636" y="0"/>
                </a:cubicBezTo>
                <a:cubicBezTo>
                  <a:pt x="5541311" y="-53595"/>
                  <a:pt x="5751607" y="190"/>
                  <a:pt x="6035261" y="0"/>
                </a:cubicBezTo>
                <a:cubicBezTo>
                  <a:pt x="6318916" y="-190"/>
                  <a:pt x="6349214" y="29770"/>
                  <a:pt x="6566555" y="0"/>
                </a:cubicBezTo>
                <a:cubicBezTo>
                  <a:pt x="6581519" y="190258"/>
                  <a:pt x="6565943" y="320427"/>
                  <a:pt x="6566555" y="461665"/>
                </a:cubicBezTo>
                <a:cubicBezTo>
                  <a:pt x="6444043" y="499457"/>
                  <a:pt x="6260412" y="445992"/>
                  <a:pt x="6166592" y="461665"/>
                </a:cubicBezTo>
                <a:cubicBezTo>
                  <a:pt x="6072772" y="477338"/>
                  <a:pt x="5638260" y="451233"/>
                  <a:pt x="5438301" y="461665"/>
                </a:cubicBezTo>
                <a:cubicBezTo>
                  <a:pt x="5238342" y="472097"/>
                  <a:pt x="5074544" y="412295"/>
                  <a:pt x="4841342" y="461665"/>
                </a:cubicBezTo>
                <a:cubicBezTo>
                  <a:pt x="4608140" y="511035"/>
                  <a:pt x="4457052" y="419604"/>
                  <a:pt x="4310048" y="461665"/>
                </a:cubicBezTo>
                <a:cubicBezTo>
                  <a:pt x="4163044" y="503726"/>
                  <a:pt x="3974675" y="411385"/>
                  <a:pt x="3778754" y="461665"/>
                </a:cubicBezTo>
                <a:cubicBezTo>
                  <a:pt x="3582833" y="511945"/>
                  <a:pt x="3500693" y="435364"/>
                  <a:pt x="3247460" y="461665"/>
                </a:cubicBezTo>
                <a:cubicBezTo>
                  <a:pt x="2994227" y="487966"/>
                  <a:pt x="2953478" y="418918"/>
                  <a:pt x="2781831" y="461665"/>
                </a:cubicBezTo>
                <a:cubicBezTo>
                  <a:pt x="2610184" y="504412"/>
                  <a:pt x="2510091" y="437895"/>
                  <a:pt x="2250537" y="461665"/>
                </a:cubicBezTo>
                <a:cubicBezTo>
                  <a:pt x="1990983" y="485435"/>
                  <a:pt x="1880520" y="413755"/>
                  <a:pt x="1719243" y="461665"/>
                </a:cubicBezTo>
                <a:cubicBezTo>
                  <a:pt x="1557966" y="509575"/>
                  <a:pt x="1265372" y="452838"/>
                  <a:pt x="1056618" y="461665"/>
                </a:cubicBezTo>
                <a:cubicBezTo>
                  <a:pt x="847865" y="470492"/>
                  <a:pt x="653257" y="403547"/>
                  <a:pt x="525324" y="461665"/>
                </a:cubicBezTo>
                <a:cubicBezTo>
                  <a:pt x="397391" y="519783"/>
                  <a:pt x="253794" y="431243"/>
                  <a:pt x="0" y="461665"/>
                </a:cubicBezTo>
                <a:cubicBezTo>
                  <a:pt x="-20936" y="247331"/>
                  <a:pt x="33091" y="154566"/>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Data Wrangling and Feature Engineering:-</a:t>
            </a:r>
          </a:p>
        </p:txBody>
      </p:sp>
      <p:sp>
        <p:nvSpPr>
          <p:cNvPr id="4" name="TextBox 3">
            <a:extLst>
              <a:ext uri="{FF2B5EF4-FFF2-40B4-BE49-F238E27FC236}">
                <a16:creationId xmlns:a16="http://schemas.microsoft.com/office/drawing/2014/main" id="{36BE4CC0-0C8E-CF86-0FB6-B8191E5ADD57}"/>
              </a:ext>
            </a:extLst>
          </p:cNvPr>
          <p:cNvSpPr txBox="1"/>
          <p:nvPr/>
        </p:nvSpPr>
        <p:spPr>
          <a:xfrm>
            <a:off x="469244" y="970005"/>
            <a:ext cx="8592377" cy="1758623"/>
          </a:xfrm>
          <a:prstGeom prst="rect">
            <a:avLst/>
          </a:prstGeom>
          <a:noFill/>
        </p:spPr>
        <p:txBody>
          <a:bodyPr wrap="square" rtlCol="0">
            <a:spAutoFit/>
          </a:bodyPr>
          <a:lstStyle/>
          <a:p>
            <a:pPr marL="285750" indent="-274320">
              <a:lnSpc>
                <a:spcPct val="125000"/>
              </a:lnSpc>
              <a:spcBef>
                <a:spcPts val="110"/>
              </a:spcBef>
              <a:spcAft>
                <a:spcPts val="115"/>
              </a:spcAft>
              <a:buFont typeface="Wingdings" panose="05000000000000000000" pitchFamily="2" charset="2"/>
              <a:buChar char="Ø"/>
            </a:pPr>
            <a:r>
              <a:rPr lang="en-US" dirty="0"/>
              <a:t>We had zero null values in our dataset. </a:t>
            </a:r>
          </a:p>
          <a:p>
            <a:pPr marL="285750" indent="-274320">
              <a:lnSpc>
                <a:spcPct val="125000"/>
              </a:lnSpc>
              <a:spcBef>
                <a:spcPts val="110"/>
              </a:spcBef>
              <a:spcAft>
                <a:spcPts val="115"/>
              </a:spcAft>
              <a:buFont typeface="Wingdings" panose="05000000000000000000" pitchFamily="2" charset="2"/>
              <a:buChar char="Ø"/>
            </a:pPr>
            <a:r>
              <a:rPr lang="en-US" dirty="0"/>
              <a:t>Zero Duplicate entries found. </a:t>
            </a:r>
          </a:p>
          <a:p>
            <a:pPr marL="285750" indent="-274320">
              <a:lnSpc>
                <a:spcPct val="125000"/>
              </a:lnSpc>
              <a:spcBef>
                <a:spcPts val="110"/>
              </a:spcBef>
              <a:spcAft>
                <a:spcPts val="115"/>
              </a:spcAft>
              <a:buFont typeface="Wingdings" panose="05000000000000000000" pitchFamily="2" charset="2"/>
              <a:buChar char="Ø"/>
            </a:pPr>
            <a:r>
              <a:rPr lang="en-US" dirty="0"/>
              <a:t> We changed the data type of Date column from ‘object’ to ‘datetime64[ns]’. This was done for feature engineering. </a:t>
            </a:r>
          </a:p>
          <a:p>
            <a:pPr marL="285750" indent="-274320">
              <a:lnSpc>
                <a:spcPct val="125000"/>
              </a:lnSpc>
              <a:spcBef>
                <a:spcPts val="110"/>
              </a:spcBef>
              <a:spcAft>
                <a:spcPts val="115"/>
              </a:spcAft>
              <a:buFont typeface="Wingdings" panose="05000000000000000000" pitchFamily="2" charset="2"/>
              <a:buChar char="Ø"/>
            </a:pPr>
            <a:r>
              <a:rPr lang="en-US" dirty="0"/>
              <a:t>We Created two new columns with the help of Date column ‘Month’ and ‘Day’. Which were further used for EDA. And later we dropped Date column.</a:t>
            </a:r>
          </a:p>
        </p:txBody>
      </p:sp>
      <p:pic>
        <p:nvPicPr>
          <p:cNvPr id="7" name="Picture 6">
            <a:extLst>
              <a:ext uri="{FF2B5EF4-FFF2-40B4-BE49-F238E27FC236}">
                <a16:creationId xmlns:a16="http://schemas.microsoft.com/office/drawing/2014/main" id="{79FAA383-5595-D91A-B778-67FB8C11DB93}"/>
              </a:ext>
            </a:extLst>
          </p:cNvPr>
          <p:cNvPicPr>
            <a:picLocks noChangeAspect="1"/>
          </p:cNvPicPr>
          <p:nvPr/>
        </p:nvPicPr>
        <p:blipFill rotWithShape="1">
          <a:blip r:embed="rId2"/>
          <a:srcRect r="27741"/>
          <a:stretch/>
        </p:blipFill>
        <p:spPr>
          <a:xfrm>
            <a:off x="1391723" y="2728628"/>
            <a:ext cx="2125993" cy="2190275"/>
          </a:xfrm>
          <a:prstGeom prst="rect">
            <a:avLst/>
          </a:prstGeom>
        </p:spPr>
      </p:pic>
      <p:pic>
        <p:nvPicPr>
          <p:cNvPr id="1026" name="Picture 2">
            <a:extLst>
              <a:ext uri="{FF2B5EF4-FFF2-40B4-BE49-F238E27FC236}">
                <a16:creationId xmlns:a16="http://schemas.microsoft.com/office/drawing/2014/main" id="{8DB0465B-1665-3EBB-EF22-C3C8284824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0195" y="2539802"/>
            <a:ext cx="4131117" cy="2379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866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DA9B39-6003-85E4-18C2-7421767FB99C}"/>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C8CABE3B-7BFE-7E29-20D5-CEE1EAB566D0}"/>
              </a:ext>
            </a:extLst>
          </p:cNvPr>
          <p:cNvSpPr txBox="1"/>
          <p:nvPr/>
        </p:nvSpPr>
        <p:spPr>
          <a:xfrm>
            <a:off x="469244" y="970005"/>
            <a:ext cx="8592377" cy="335156"/>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dirty="0"/>
              <a:t>Relation of rented bike count with categorical features:</a:t>
            </a:r>
          </a:p>
        </p:txBody>
      </p:sp>
      <p:sp>
        <p:nvSpPr>
          <p:cNvPr id="6" name="TextBox 5">
            <a:extLst>
              <a:ext uri="{FF2B5EF4-FFF2-40B4-BE49-F238E27FC236}">
                <a16:creationId xmlns:a16="http://schemas.microsoft.com/office/drawing/2014/main" id="{4F84E6F2-231F-EC60-EFCA-9445FF2C40C6}"/>
              </a:ext>
            </a:extLst>
          </p:cNvPr>
          <p:cNvSpPr txBox="1"/>
          <p:nvPr/>
        </p:nvSpPr>
        <p:spPr>
          <a:xfrm>
            <a:off x="469244" y="1280030"/>
            <a:ext cx="8592377" cy="335156"/>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dirty="0"/>
              <a:t>Rented bike vs Month</a:t>
            </a:r>
          </a:p>
        </p:txBody>
      </p:sp>
      <p:pic>
        <p:nvPicPr>
          <p:cNvPr id="2050" name="Picture 2">
            <a:extLst>
              <a:ext uri="{FF2B5EF4-FFF2-40B4-BE49-F238E27FC236}">
                <a16:creationId xmlns:a16="http://schemas.microsoft.com/office/drawing/2014/main" id="{CD423AA8-0771-B099-92F2-F8C49439E9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236" y="2294994"/>
            <a:ext cx="6862353" cy="272687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7121698-ABA2-F8BD-4F91-DA4884B35AC2}"/>
              </a:ext>
            </a:extLst>
          </p:cNvPr>
          <p:cNvSpPr txBox="1"/>
          <p:nvPr/>
        </p:nvSpPr>
        <p:spPr>
          <a:xfrm>
            <a:off x="741404" y="1556330"/>
            <a:ext cx="7801233" cy="738664"/>
          </a:xfrm>
          <a:prstGeom prst="rect">
            <a:avLst/>
          </a:prstGeom>
          <a:noFill/>
        </p:spPr>
        <p:txBody>
          <a:bodyPr wrap="square">
            <a:spAutoFit/>
          </a:bodyPr>
          <a:lstStyle/>
          <a:p>
            <a:r>
              <a:rPr lang="en-US" dirty="0"/>
              <a:t>From the above bar plot is clearly showing that from Jan to Jun demand for the rented bike is growing high and then slowly the demand start dropping till Sep and than again a small demand increase for some a month and then it decrease.</a:t>
            </a:r>
          </a:p>
        </p:txBody>
      </p:sp>
    </p:spTree>
    <p:extLst>
      <p:ext uri="{BB962C8B-B14F-4D97-AF65-F5344CB8AC3E}">
        <p14:creationId xmlns:p14="http://schemas.microsoft.com/office/powerpoint/2010/main" val="4091430221"/>
      </p:ext>
    </p:extLst>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537</TotalTime>
  <Words>1871</Words>
  <Application>Microsoft Office PowerPoint</Application>
  <PresentationFormat>On-screen Show (16:9)</PresentationFormat>
  <Paragraphs>174</Paragraphs>
  <Slides>24</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Roboto</vt:lpstr>
      <vt:lpstr>Arial</vt:lpstr>
      <vt:lpstr>Wingdings</vt:lpstr>
      <vt:lpstr>Algerian</vt:lpstr>
      <vt:lpstr>Verdana</vt:lpstr>
      <vt:lpstr>Courier New</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kuresh</dc:creator>
  <cp:lastModifiedBy>kuresh chandra tripathy</cp:lastModifiedBy>
  <cp:revision>13</cp:revision>
  <dcterms:modified xsi:type="dcterms:W3CDTF">2022-12-11T20:04:55Z</dcterms:modified>
</cp:coreProperties>
</file>